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192C-2E92-4CBD-A994-14E78EEFE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01AE5-6EE0-4354-B851-C7E6568A2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6618-8077-4F5F-8BD4-B2851834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1DAC-DECB-4337-B879-7AD29178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7A62B-3B13-44FA-926E-8B8A0414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6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029C-381F-4718-A9E4-C923C032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30ECB-1062-4415-80C1-96B080436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49E0F-FEB8-44FA-A860-CCA2B8CC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7F7-05D1-4AA9-BABD-92929EBF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1504-61DF-403B-943A-8AF3A0E9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D56518-2116-4A0A-9CC9-07BB4477A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66D42-A157-4F3E-B1D6-C16C81F43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FCC94-40A9-4CE5-9F5D-5188728E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099F-6145-4E14-AE88-AE789DD2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7498-AE9D-42BB-A11E-EBD5C421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1DFB-589F-45AB-A7C9-4F6C949C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1847C-3C0A-4545-9060-F03B3C20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0E477-049E-43A1-BA69-BE68DE95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8DFFB-E99F-4937-B4FD-6F878F32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32D3E-2717-4206-9571-B2A24DAA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4B26-00EA-4C17-936E-D03A2D403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C7BEB-6108-486A-ADA5-FB9DD244E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40EFC-3226-42A4-80D7-E8D03D4B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1A4BD-DA08-481F-B054-810D04C4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6C11B-4595-430D-B20F-B198024C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60C55-8766-408D-BBB9-022689A5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45774-EDA2-4AF4-BF42-0DBD280BE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95B2B-CCDC-40D7-AA99-A066234FB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3F162-5E8C-4A3B-AB9A-B50FAF4F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87EC0-5D05-4EC1-99F6-77614CEC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9588D-A2F0-42E1-AD18-D53266FD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920A-E792-4E7F-916A-DCCC6EBF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A4C9A-1CB9-4E50-AC6D-038F3192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9AC99-C889-484D-B68D-BEF0AF8E7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32CCF-308C-495B-B54D-B81B2A2F7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46A04-DC41-4A3D-8B16-D1C636FE9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60C7B-1B7B-4DDE-9B09-AC604FFE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56342-D6C1-416D-BC57-3B023BEE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55D22-081F-4CC1-B152-6E695F22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0D96-D2FE-4EF6-80E9-26973D26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49B50-087C-40E6-8E28-C1273B05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8A11F-1DDE-4100-9D5D-BDC26BC7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DA7A4-CFD7-430B-B03B-2C1D7EBC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15F6C-A0E8-480E-9133-97016702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7C956-B317-4967-B501-75050949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DEC39-4AC3-4311-B7CE-934B8C83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CF9F-11C2-4614-83CA-92F685DD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BE486-6B8D-4AA5-B396-0BB15512B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E4CBE-A825-47D9-A475-952F2CFF6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AD8DA-98D3-4A04-A646-0794C7DE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8383D-8BB8-45E0-A579-8990D649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07469-E1C0-4602-9A1E-1836D63F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A0F6-228E-4BD3-BFE3-63DCDF5C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75109-C0D3-4A5F-868F-0E02281AD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ACFF6-0326-40B3-8E17-3DB005E1E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49CFC-E5A5-48BA-925E-402A1D621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93BE5-725C-4B72-B8DF-68322D42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A64D8-9296-467F-B89E-1D9A68A7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57039-7EBF-41AF-AABF-97ABAC78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7FE81-1232-4B0B-8DAF-1A77E095C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0713A-7CFA-4FF8-9DE8-0E0BC0805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171B-DCB3-490B-A904-1F36A4EDD4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0DBE1-AD85-49DE-8AC1-023C20C8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5A6BB-C14E-40FE-8EC7-E5AF622CA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FC51-82E5-4AFD-8268-DC751FB9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270B8F-0A61-4C80-B2D3-D1DEF878D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397" y="248050"/>
            <a:ext cx="3317132" cy="33171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E1EB91-0B5F-47E0-9B27-7F74DEA539A4}"/>
              </a:ext>
            </a:extLst>
          </p:cNvPr>
          <p:cNvSpPr txBox="1"/>
          <p:nvPr/>
        </p:nvSpPr>
        <p:spPr>
          <a:xfrm>
            <a:off x="1" y="3788931"/>
            <a:ext cx="12192000" cy="2862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Il punto </a:t>
            </a:r>
            <a:r>
              <a:rPr lang="it-IT" sz="3600" b="1" dirty="0">
                <a:solidFill>
                  <a:srgbClr val="FFFF00"/>
                </a:solidFill>
              </a:rPr>
              <a:t>16</a:t>
            </a:r>
            <a:r>
              <a:rPr lang="it-IT" sz="3600" dirty="0">
                <a:solidFill>
                  <a:schemeClr val="bg1"/>
                </a:solidFill>
              </a:rPr>
              <a:t> degli Obiettivi per lo Sviluppo Sostenibile dell’ONU</a:t>
            </a:r>
          </a:p>
          <a:p>
            <a:r>
              <a:rPr lang="it-IT" sz="3600" dirty="0">
                <a:solidFill>
                  <a:schemeClr val="bg1"/>
                </a:solidFill>
              </a:rPr>
              <a:t>è dedicato alla </a:t>
            </a:r>
            <a:r>
              <a:rPr lang="it-IT" sz="3600" b="1" dirty="0">
                <a:solidFill>
                  <a:srgbClr val="FFFF00"/>
                </a:solidFill>
              </a:rPr>
              <a:t>promozione di società pacifiche ed inclusive </a:t>
            </a:r>
          </a:p>
          <a:p>
            <a:r>
              <a:rPr lang="it-IT" sz="3600" dirty="0">
                <a:solidFill>
                  <a:schemeClr val="bg1"/>
                </a:solidFill>
              </a:rPr>
              <a:t>ai fini dello </a:t>
            </a:r>
            <a:r>
              <a:rPr lang="it-IT" sz="3600" b="1" dirty="0">
                <a:solidFill>
                  <a:srgbClr val="FFFF00"/>
                </a:solidFill>
              </a:rPr>
              <a:t>sviluppo sostenibile</a:t>
            </a:r>
            <a:r>
              <a:rPr lang="it-IT" sz="3600" dirty="0">
                <a:solidFill>
                  <a:schemeClr val="bg1"/>
                </a:solidFill>
              </a:rPr>
              <a:t>, </a:t>
            </a:r>
          </a:p>
          <a:p>
            <a:r>
              <a:rPr lang="it-IT" sz="3600" dirty="0">
                <a:solidFill>
                  <a:schemeClr val="bg1"/>
                </a:solidFill>
              </a:rPr>
              <a:t>e si propone inoltre di fornire l’</a:t>
            </a:r>
            <a:r>
              <a:rPr lang="it-IT" sz="3600" b="1" dirty="0">
                <a:solidFill>
                  <a:srgbClr val="FFFF00"/>
                </a:solidFill>
              </a:rPr>
              <a:t>accesso universale alla giustizia</a:t>
            </a:r>
            <a:r>
              <a:rPr lang="it-IT" sz="3600" dirty="0">
                <a:solidFill>
                  <a:schemeClr val="bg1"/>
                </a:solidFill>
              </a:rPr>
              <a:t>, </a:t>
            </a:r>
          </a:p>
          <a:p>
            <a:r>
              <a:rPr lang="it-IT" sz="3600" dirty="0">
                <a:solidFill>
                  <a:schemeClr val="bg1"/>
                </a:solidFill>
              </a:rPr>
              <a:t>e a </a:t>
            </a:r>
            <a:r>
              <a:rPr lang="it-IT" sz="3600" b="1" dirty="0">
                <a:solidFill>
                  <a:srgbClr val="FFFF00"/>
                </a:solidFill>
              </a:rPr>
              <a:t>costruire istituzioni responsabili ed efficaci </a:t>
            </a:r>
            <a:r>
              <a:rPr lang="it-IT" sz="3600" dirty="0">
                <a:solidFill>
                  <a:schemeClr val="bg1"/>
                </a:solidFill>
              </a:rPr>
              <a:t>a tutti i livelli.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EE7AB08-0107-4445-8487-D89C318DE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22" y="248050"/>
            <a:ext cx="6654429" cy="33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4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82BA8F-20A9-445B-B94B-5B4F0A58A34F}"/>
              </a:ext>
            </a:extLst>
          </p:cNvPr>
          <p:cNvSpPr txBox="1"/>
          <p:nvPr/>
        </p:nvSpPr>
        <p:spPr>
          <a:xfrm>
            <a:off x="392509" y="1740493"/>
            <a:ext cx="11329481" cy="156966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Corruzione, concussione, furto ed evasione fiscale costano ai Paesi in via di sviluppo circa 1,26 mila miliardi di dollari l’anno; questa somma di denaro sarebbe sufficiente per </a:t>
            </a:r>
            <a:r>
              <a:rPr lang="it-IT" sz="2400" b="1" dirty="0">
                <a:solidFill>
                  <a:srgbClr val="0033CC"/>
                </a:solidFill>
              </a:rPr>
              <a:t>migliorare le condizioni di vita </a:t>
            </a:r>
            <a:r>
              <a:rPr lang="it-IT" sz="2400" dirty="0"/>
              <a:t>di coloro che vivono con meno di 1,25 dollari al giorno per almeno sei anni.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24E3C-421A-40BB-8E65-7B06B8D756F1}"/>
              </a:ext>
            </a:extLst>
          </p:cNvPr>
          <p:cNvSpPr txBox="1"/>
          <p:nvPr/>
        </p:nvSpPr>
        <p:spPr>
          <a:xfrm flipH="1">
            <a:off x="3917327" y="-99271"/>
            <a:ext cx="4536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33CC"/>
                </a:solidFill>
              </a:rPr>
              <a:t>FATTI e CIFRE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03B6A-D3FC-4E6D-B53B-4BEBEB662144}"/>
              </a:ext>
            </a:extLst>
          </p:cNvPr>
          <p:cNvSpPr txBox="1"/>
          <p:nvPr/>
        </p:nvSpPr>
        <p:spPr>
          <a:xfrm>
            <a:off x="409321" y="1009964"/>
            <a:ext cx="11293813" cy="461665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Tra le istituzioni più soggette a </a:t>
            </a:r>
            <a:r>
              <a:rPr lang="it-IT" sz="2400" b="1" dirty="0">
                <a:solidFill>
                  <a:srgbClr val="0033CC"/>
                </a:solidFill>
              </a:rPr>
              <a:t>corruzione</a:t>
            </a:r>
            <a:r>
              <a:rPr lang="it-IT" sz="2400" dirty="0"/>
              <a:t> vi sono la magistratura e la polizia.</a:t>
            </a:r>
            <a:r>
              <a:rPr lang="en-US" sz="24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BAA68B-30AC-458D-AA24-9321251D3882}"/>
              </a:ext>
            </a:extLst>
          </p:cNvPr>
          <p:cNvSpPr txBox="1"/>
          <p:nvPr/>
        </p:nvSpPr>
        <p:spPr>
          <a:xfrm>
            <a:off x="392507" y="3614019"/>
            <a:ext cx="11329481" cy="1200329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Nel 2011 la percentuale di bambini che lasciano la scuola primaria nei Paesi colpiti da conflitti ha raggiunto il 50% (28,5 milioni di bambini); precarietà ed incertezza politica hanno come diretta conseguenza la carenza di </a:t>
            </a:r>
            <a:r>
              <a:rPr lang="it-IT" sz="2400" b="1" dirty="0">
                <a:solidFill>
                  <a:srgbClr val="0033CC"/>
                </a:solidFill>
              </a:rPr>
              <a:t>istruzione</a:t>
            </a:r>
            <a:r>
              <a:rPr lang="en-US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E2A5E1-F2E0-4762-B24F-19F2433870B9}"/>
              </a:ext>
            </a:extLst>
          </p:cNvPr>
          <p:cNvSpPr txBox="1"/>
          <p:nvPr/>
        </p:nvSpPr>
        <p:spPr>
          <a:xfrm>
            <a:off x="392507" y="5138753"/>
            <a:ext cx="11329481" cy="830997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Stato di diritto e sviluppo vanno di pari passo e si rafforzano a vicenda; sono necessari per uno sviluppo sostenibile a livello nazionale ed internazionale.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16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42776C-B8F4-4644-B3DC-9AC33CCF6EFE}"/>
              </a:ext>
            </a:extLst>
          </p:cNvPr>
          <p:cNvSpPr txBox="1"/>
          <p:nvPr/>
        </p:nvSpPr>
        <p:spPr>
          <a:xfrm flipH="1">
            <a:off x="81045" y="-96788"/>
            <a:ext cx="9260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TRAGUARDI DA RAGGIUNGERE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D0A25-191A-4075-9317-DDC87DDA4D66}"/>
              </a:ext>
            </a:extLst>
          </p:cNvPr>
          <p:cNvSpPr txBox="1"/>
          <p:nvPr/>
        </p:nvSpPr>
        <p:spPr>
          <a:xfrm>
            <a:off x="93632" y="484135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1 Ridurre ovunque in maniera significativa tutte le forme di violenza e il tasso di mortalità ad esse correlato.</a:t>
            </a:r>
            <a:r>
              <a:rPr lang="en-US" sz="20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E6C911-F77B-4E80-A622-31299F3E776C}"/>
              </a:ext>
            </a:extLst>
          </p:cNvPr>
          <p:cNvSpPr txBox="1"/>
          <p:nvPr/>
        </p:nvSpPr>
        <p:spPr>
          <a:xfrm>
            <a:off x="87548" y="884245"/>
            <a:ext cx="11974749" cy="707886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2 Porre fine all’abuso, allo sfruttamento, al traffico di bambini e a tutte le forme di violenza e tortura nei loro confronti.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1178D-6A48-4F95-AFFE-A8B5BD4DF18F}"/>
              </a:ext>
            </a:extLst>
          </p:cNvPr>
          <p:cNvSpPr txBox="1"/>
          <p:nvPr/>
        </p:nvSpPr>
        <p:spPr>
          <a:xfrm>
            <a:off x="87545" y="1592131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3 Promuovere lo stato di diritto a livello nazionale e internazionale, garantire un pari accesso alla giustizia per tutti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BBCA5-E202-42DC-9F25-DA6FC62A9578}"/>
              </a:ext>
            </a:extLst>
          </p:cNvPr>
          <p:cNvSpPr txBox="1"/>
          <p:nvPr/>
        </p:nvSpPr>
        <p:spPr>
          <a:xfrm>
            <a:off x="89169" y="1996446"/>
            <a:ext cx="11974749" cy="707886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4 Entro il 2030 ridurre in maniera significativa il finanziamento illecito e il traffico di armi, potenziare il recupero e la restituzione dei beni rubati e combattere tutte le forme di crimine organizzato.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23AD7B-B162-4BAB-A2FA-CF41B537BDA4}"/>
              </a:ext>
            </a:extLst>
          </p:cNvPr>
          <p:cNvSpPr txBox="1"/>
          <p:nvPr/>
        </p:nvSpPr>
        <p:spPr>
          <a:xfrm>
            <a:off x="90789" y="2704332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5 Ridurre sensibilmente la corruzione e gli abusi di potere in tutte le loro forme.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8A5949-60FF-40B2-85C0-38B48C5210C5}"/>
              </a:ext>
            </a:extLst>
          </p:cNvPr>
          <p:cNvSpPr txBox="1"/>
          <p:nvPr/>
        </p:nvSpPr>
        <p:spPr>
          <a:xfrm>
            <a:off x="96876" y="3099018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6 Sviluppare a tutti i livelli istituzioni efficaci, responsabili e trasparenti.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834D26-F1D1-4277-BB86-D3486197ABA1}"/>
              </a:ext>
            </a:extLst>
          </p:cNvPr>
          <p:cNvSpPr txBox="1"/>
          <p:nvPr/>
        </p:nvSpPr>
        <p:spPr>
          <a:xfrm>
            <a:off x="90793" y="3501980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7 Garantire un processo decisionale responsabile, aperto a tutti, partecipativo e rappresentativo a tutti i livelli.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65180B-7ACC-4423-A41E-5D24089FD5CA}"/>
              </a:ext>
            </a:extLst>
          </p:cNvPr>
          <p:cNvSpPr txBox="1"/>
          <p:nvPr/>
        </p:nvSpPr>
        <p:spPr>
          <a:xfrm>
            <a:off x="90780" y="3904041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8 Allargare e rafforzare la partecipazione dei paesi in via di sviluppo nelle istituzioni di livello globale.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61340C-A343-45A3-AA9C-C170DDAE9AC6}"/>
              </a:ext>
            </a:extLst>
          </p:cNvPr>
          <p:cNvSpPr txBox="1"/>
          <p:nvPr/>
        </p:nvSpPr>
        <p:spPr>
          <a:xfrm>
            <a:off x="90780" y="4297677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9 Entro il 2030 fornire identità giuridica per tutti, inclusa la registrazione delle nascite.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D2F0AA-17C8-4D1C-8853-25F6BED7E8B0}"/>
              </a:ext>
            </a:extLst>
          </p:cNvPr>
          <p:cNvSpPr txBox="1"/>
          <p:nvPr/>
        </p:nvSpPr>
        <p:spPr>
          <a:xfrm>
            <a:off x="90780" y="4694035"/>
            <a:ext cx="11974749" cy="707886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10  Garantire un pubblico accesso all’informazione e proteggere le libertà fondamentali, in conformità con la legislazione nazionale e con gli accordi internazionali.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5C895D-BE91-423A-9B42-606119392EC0}"/>
              </a:ext>
            </a:extLst>
          </p:cNvPr>
          <p:cNvSpPr txBox="1"/>
          <p:nvPr/>
        </p:nvSpPr>
        <p:spPr>
          <a:xfrm>
            <a:off x="84301" y="5401921"/>
            <a:ext cx="11974749" cy="1015663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11 Consolidare le istituzioni nazionali più importanti, anche attraverso la cooperazione internazionale, per sviluppare ad ogni livello, in particolare nei paesi in via di sviluppo, capacità per prevenire la violenza e per combattere il terrorismo e il crimine.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EC5DFA-7852-4EC3-9CD5-7C7E25476175}"/>
              </a:ext>
            </a:extLst>
          </p:cNvPr>
          <p:cNvSpPr txBox="1"/>
          <p:nvPr/>
        </p:nvSpPr>
        <p:spPr>
          <a:xfrm>
            <a:off x="90781" y="6420095"/>
            <a:ext cx="11974749" cy="400110"/>
          </a:xfrm>
          <a:prstGeom prst="rect">
            <a:avLst/>
          </a:prstGeom>
          <a:noFill/>
          <a:ln w="254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12 Promuovere e applicare leggi non discriminatorie e politiche di sviluppo sostenibile.</a:t>
            </a:r>
          </a:p>
        </p:txBody>
      </p:sp>
    </p:spTree>
    <p:extLst>
      <p:ext uri="{BB962C8B-B14F-4D97-AF65-F5344CB8AC3E}">
        <p14:creationId xmlns:p14="http://schemas.microsoft.com/office/powerpoint/2010/main" val="234131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1FEFAB-7EB5-4F40-BCA3-B4B3732E08D7}"/>
              </a:ext>
            </a:extLst>
          </p:cNvPr>
          <p:cNvSpPr txBox="1"/>
          <p:nvPr/>
        </p:nvSpPr>
        <p:spPr>
          <a:xfrm flipH="1">
            <a:off x="217479" y="387602"/>
            <a:ext cx="115496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33CC"/>
                </a:solidFill>
              </a:rPr>
              <a:t>Corruzione</a:t>
            </a:r>
            <a:r>
              <a:rPr lang="en-US" sz="2400" dirty="0"/>
              <a:t>: </a:t>
            </a:r>
            <a:r>
              <a:rPr lang="en-US" sz="2400" dirty="0" err="1"/>
              <a:t>reato</a:t>
            </a:r>
            <a:r>
              <a:rPr lang="en-US" sz="2400" dirty="0"/>
              <a:t> in cui un </a:t>
            </a:r>
            <a:r>
              <a:rPr lang="en-US" sz="2400" dirty="0" err="1"/>
              <a:t>privato</a:t>
            </a:r>
            <a:r>
              <a:rPr lang="en-US" sz="2400" dirty="0"/>
              <a:t> </a:t>
            </a:r>
            <a:r>
              <a:rPr lang="en-US" sz="2400" dirty="0" err="1"/>
              <a:t>dà</a:t>
            </a:r>
            <a:r>
              <a:rPr lang="en-US" sz="2400" dirty="0"/>
              <a:t> o </a:t>
            </a:r>
            <a:r>
              <a:rPr lang="en-US" sz="2400" dirty="0" err="1"/>
              <a:t>promette</a:t>
            </a:r>
            <a:r>
              <a:rPr lang="en-US" sz="2400" dirty="0"/>
              <a:t> </a:t>
            </a:r>
            <a:r>
              <a:rPr lang="en-US" sz="2400" dirty="0" err="1"/>
              <a:t>somme</a:t>
            </a:r>
            <a:r>
              <a:rPr lang="en-US" sz="2400" dirty="0"/>
              <a:t> di </a:t>
            </a:r>
            <a:r>
              <a:rPr lang="en-US" sz="2400" dirty="0" err="1"/>
              <a:t>denaro</a:t>
            </a:r>
            <a:r>
              <a:rPr lang="en-US" sz="2400" dirty="0"/>
              <a:t> ad un </a:t>
            </a:r>
            <a:r>
              <a:rPr lang="en-US" sz="2400" dirty="0" err="1"/>
              <a:t>pubblico</a:t>
            </a:r>
            <a:r>
              <a:rPr lang="en-US" sz="2400" dirty="0"/>
              <a:t> </a:t>
            </a:r>
            <a:r>
              <a:rPr lang="en-US" sz="2400" dirty="0" err="1"/>
              <a:t>ufficiale</a:t>
            </a:r>
            <a:r>
              <a:rPr lang="en-US" sz="2400" dirty="0"/>
              <a:t> </a:t>
            </a:r>
            <a:r>
              <a:rPr lang="en-US" sz="2400" dirty="0" err="1"/>
              <a:t>perché</a:t>
            </a:r>
            <a:r>
              <a:rPr lang="en-US" sz="2400" dirty="0"/>
              <a:t> </a:t>
            </a:r>
            <a:r>
              <a:rPr lang="en-US" sz="2400" dirty="0" err="1"/>
              <a:t>compia</a:t>
            </a:r>
            <a:r>
              <a:rPr lang="en-US" sz="2400" dirty="0"/>
              <a:t> </a:t>
            </a:r>
            <a:r>
              <a:rPr lang="en-US" sz="2400" dirty="0" err="1"/>
              <a:t>atti</a:t>
            </a:r>
            <a:r>
              <a:rPr lang="en-US" sz="2400" dirty="0"/>
              <a:t> </a:t>
            </a:r>
            <a:r>
              <a:rPr lang="en-US" sz="2400" dirty="0" err="1"/>
              <a:t>contrari</a:t>
            </a:r>
            <a:r>
              <a:rPr lang="en-US" sz="2400" dirty="0"/>
              <a:t> al proprio </a:t>
            </a:r>
            <a:r>
              <a:rPr lang="en-US" sz="2400" dirty="0" err="1"/>
              <a:t>ufficio</a:t>
            </a:r>
            <a:r>
              <a:rPr lang="en-US" sz="2400" dirty="0"/>
              <a:t>.</a:t>
            </a:r>
          </a:p>
          <a:p>
            <a:endParaRPr lang="en-US" sz="2000" dirty="0"/>
          </a:p>
          <a:p>
            <a:r>
              <a:rPr lang="en-US" sz="2400" b="1" dirty="0" err="1">
                <a:solidFill>
                  <a:srgbClr val="0033CC"/>
                </a:solidFill>
              </a:rPr>
              <a:t>Concussione</a:t>
            </a:r>
            <a:r>
              <a:rPr lang="en-US" sz="2400" dirty="0"/>
              <a:t>: il </a:t>
            </a:r>
            <a:r>
              <a:rPr lang="en-US" sz="2400" dirty="0" err="1"/>
              <a:t>reato</a:t>
            </a:r>
            <a:r>
              <a:rPr lang="en-US" sz="2400" dirty="0"/>
              <a:t> di un </a:t>
            </a:r>
            <a:r>
              <a:rPr lang="en-US" sz="2400" dirty="0" err="1"/>
              <a:t>pubblico</a:t>
            </a:r>
            <a:r>
              <a:rPr lang="en-US" sz="2400" dirty="0"/>
              <a:t> </a:t>
            </a:r>
            <a:r>
              <a:rPr lang="en-US" sz="2400" dirty="0" err="1"/>
              <a:t>ufficiale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, </a:t>
            </a:r>
            <a:r>
              <a:rPr lang="en-US" sz="2400" dirty="0" err="1"/>
              <a:t>abusando</a:t>
            </a:r>
            <a:r>
              <a:rPr lang="en-US" sz="2400" dirty="0"/>
              <a:t> </a:t>
            </a:r>
            <a:r>
              <a:rPr lang="en-US" sz="2400" dirty="0" err="1"/>
              <a:t>delle</a:t>
            </a:r>
            <a:r>
              <a:rPr lang="en-US" sz="2400" dirty="0"/>
              <a:t> sue </a:t>
            </a:r>
            <a:r>
              <a:rPr lang="en-US" sz="2400" dirty="0" err="1"/>
              <a:t>funzioni</a:t>
            </a:r>
            <a:r>
              <a:rPr lang="en-US" sz="2400" dirty="0"/>
              <a:t>, </a:t>
            </a:r>
            <a:r>
              <a:rPr lang="en-US" sz="2400" dirty="0" err="1"/>
              <a:t>costringa</a:t>
            </a:r>
            <a:r>
              <a:rPr lang="en-US" sz="2400" dirty="0"/>
              <a:t> o </a:t>
            </a:r>
            <a:r>
              <a:rPr lang="en-US" sz="2400" dirty="0" err="1"/>
              <a:t>induca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consegna</a:t>
            </a:r>
            <a:r>
              <a:rPr lang="en-US" sz="2400" dirty="0"/>
              <a:t> o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promessa</a:t>
            </a:r>
            <a:r>
              <a:rPr lang="en-US" sz="2400" dirty="0"/>
              <a:t> </a:t>
            </a:r>
            <a:r>
              <a:rPr lang="en-US" sz="2400" dirty="0" err="1"/>
              <a:t>indebita</a:t>
            </a:r>
            <a:r>
              <a:rPr lang="en-US" sz="2400" dirty="0"/>
              <a:t> di una somma di </a:t>
            </a:r>
            <a:r>
              <a:rPr lang="en-US" sz="2400" dirty="0" err="1"/>
              <a:t>denaro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>
                <a:solidFill>
                  <a:srgbClr val="0033CC"/>
                </a:solidFill>
              </a:rPr>
              <a:t>Stato</a:t>
            </a:r>
            <a:r>
              <a:rPr lang="en-US" sz="2400" b="1" dirty="0">
                <a:solidFill>
                  <a:srgbClr val="0033CC"/>
                </a:solidFill>
              </a:rPr>
              <a:t> di </a:t>
            </a:r>
            <a:r>
              <a:rPr lang="en-US" sz="2400" b="1" dirty="0" err="1">
                <a:solidFill>
                  <a:srgbClr val="0033CC"/>
                </a:solidFill>
              </a:rPr>
              <a:t>diritto</a:t>
            </a:r>
            <a:r>
              <a:rPr lang="en-US" sz="2400" dirty="0"/>
              <a:t>: forma di </a:t>
            </a: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assicura</a:t>
            </a:r>
            <a:r>
              <a:rPr lang="en-US" sz="2400" dirty="0"/>
              <a:t> la </a:t>
            </a:r>
            <a:r>
              <a:rPr lang="en-US" sz="2400" dirty="0" err="1"/>
              <a:t>salvaguardia</a:t>
            </a:r>
            <a:r>
              <a:rPr lang="en-US" sz="2400" dirty="0"/>
              <a:t> ed il rispetto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diritti</a:t>
            </a:r>
            <a:r>
              <a:rPr lang="en-US" sz="2400" dirty="0"/>
              <a:t> e </a:t>
            </a:r>
            <a:r>
              <a:rPr lang="en-US" sz="2400" dirty="0" err="1"/>
              <a:t>delle</a:t>
            </a:r>
            <a:r>
              <a:rPr lang="en-US" sz="2400" dirty="0"/>
              <a:t> </a:t>
            </a:r>
            <a:r>
              <a:rPr lang="en-US" sz="2400" dirty="0" err="1"/>
              <a:t>libertà</a:t>
            </a:r>
            <a:r>
              <a:rPr lang="en-US" sz="2400" dirty="0"/>
              <a:t> </a:t>
            </a:r>
            <a:r>
              <a:rPr lang="en-US" sz="2400" dirty="0" err="1"/>
              <a:t>dell’uomo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>
                <a:solidFill>
                  <a:srgbClr val="0033CC"/>
                </a:solidFill>
              </a:rPr>
              <a:t>Processo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decisionale</a:t>
            </a:r>
            <a:r>
              <a:rPr lang="en-US" sz="2400" dirty="0"/>
              <a:t>: </a:t>
            </a:r>
            <a:r>
              <a:rPr lang="en-US" sz="2400" dirty="0" err="1"/>
              <a:t>valutazione</a:t>
            </a:r>
            <a:r>
              <a:rPr lang="en-US" sz="2400" dirty="0"/>
              <a:t> e </a:t>
            </a:r>
            <a:r>
              <a:rPr lang="en-US" sz="2400" dirty="0" err="1"/>
              <a:t>selezione</a:t>
            </a:r>
            <a:r>
              <a:rPr lang="en-US" sz="2400" dirty="0"/>
              <a:t> di </a:t>
            </a:r>
            <a:r>
              <a:rPr lang="en-US" sz="2400" dirty="0" err="1"/>
              <a:t>linee</a:t>
            </a:r>
            <a:r>
              <a:rPr lang="en-US" sz="2400" dirty="0"/>
              <a:t> di azione </a:t>
            </a:r>
            <a:r>
              <a:rPr lang="en-US" sz="2400" dirty="0" err="1"/>
              <a:t>tra</a:t>
            </a:r>
            <a:r>
              <a:rPr lang="en-US" sz="2400" dirty="0"/>
              <a:t> diverse alternative.</a:t>
            </a:r>
          </a:p>
          <a:p>
            <a:endParaRPr lang="en-US" sz="2400" dirty="0"/>
          </a:p>
          <a:p>
            <a:r>
              <a:rPr lang="en-US" sz="2400" b="1" dirty="0" err="1">
                <a:solidFill>
                  <a:srgbClr val="0033CC"/>
                </a:solidFill>
              </a:rPr>
              <a:t>Identità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giuridica</a:t>
            </a:r>
            <a:r>
              <a:rPr lang="en-US" sz="2400" dirty="0"/>
              <a:t>: </a:t>
            </a:r>
            <a:r>
              <a:rPr lang="en-US" sz="2400" dirty="0" err="1"/>
              <a:t>diritto</a:t>
            </a:r>
            <a:r>
              <a:rPr lang="en-US" sz="2400" dirty="0"/>
              <a:t> a </a:t>
            </a:r>
            <a:r>
              <a:rPr lang="en-US" sz="2400" dirty="0" err="1"/>
              <a:t>che</a:t>
            </a:r>
            <a:r>
              <a:rPr lang="en-US" sz="2400" dirty="0"/>
              <a:t> una propria </a:t>
            </a:r>
            <a:r>
              <a:rPr lang="en-US" sz="2400" dirty="0" err="1"/>
              <a:t>personalità</a:t>
            </a:r>
            <a:r>
              <a:rPr lang="en-US" sz="2400" dirty="0"/>
              <a:t> </a:t>
            </a:r>
            <a:r>
              <a:rPr lang="en-US" sz="2400" dirty="0" err="1"/>
              <a:t>sia</a:t>
            </a:r>
            <a:r>
              <a:rPr lang="en-US" sz="2400" dirty="0"/>
              <a:t> </a:t>
            </a:r>
            <a:r>
              <a:rPr lang="en-US" sz="2400" dirty="0" err="1"/>
              <a:t>preservata</a:t>
            </a:r>
            <a:r>
              <a:rPr lang="en-US" sz="2400" dirty="0"/>
              <a:t> </a:t>
            </a:r>
            <a:r>
              <a:rPr lang="en-US" sz="2400" dirty="0" err="1"/>
              <a:t>indipendentemente</a:t>
            </a:r>
            <a:r>
              <a:rPr lang="en-US" sz="2400" dirty="0"/>
              <a:t> </a:t>
            </a:r>
            <a:r>
              <a:rPr lang="en-US" sz="2400" dirty="0" err="1"/>
              <a:t>dalla</a:t>
            </a:r>
            <a:r>
              <a:rPr lang="en-US" sz="2400" dirty="0"/>
              <a:t> </a:t>
            </a:r>
            <a:r>
              <a:rPr lang="en-US" sz="2400" dirty="0" err="1"/>
              <a:t>condizione</a:t>
            </a:r>
            <a:r>
              <a:rPr lang="en-US" sz="2400" dirty="0"/>
              <a:t> </a:t>
            </a:r>
            <a:r>
              <a:rPr lang="en-US" sz="2400" dirty="0" err="1"/>
              <a:t>economica</a:t>
            </a:r>
            <a:r>
              <a:rPr lang="en-US" sz="2400" dirty="0"/>
              <a:t> o </a:t>
            </a:r>
            <a:r>
              <a:rPr lang="en-US" sz="2400" dirty="0" err="1"/>
              <a:t>sociale</a:t>
            </a:r>
            <a:r>
              <a:rPr lang="en-US" sz="2400" dirty="0"/>
              <a:t>, o </a:t>
            </a:r>
            <a:r>
              <a:rPr lang="en-US" sz="2400" dirty="0" err="1"/>
              <a:t>dalle</a:t>
            </a:r>
            <a:r>
              <a:rPr lang="en-US" sz="2400" dirty="0"/>
              <a:t> </a:t>
            </a:r>
            <a:r>
              <a:rPr lang="en-US" sz="2400" dirty="0" err="1"/>
              <a:t>proprie</a:t>
            </a:r>
            <a:r>
              <a:rPr lang="en-US" sz="2400" dirty="0"/>
              <a:t> </a:t>
            </a:r>
            <a:r>
              <a:rPr lang="en-US" sz="2400" dirty="0" err="1"/>
              <a:t>convinzioni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72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562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Paolo Maria Milazzo</dc:creator>
  <cp:lastModifiedBy>Paolo Maria Milazzo</cp:lastModifiedBy>
  <cp:revision>21</cp:revision>
  <dcterms:created xsi:type="dcterms:W3CDTF">2021-10-23T14:19:34Z</dcterms:created>
  <dcterms:modified xsi:type="dcterms:W3CDTF">2021-10-26T06:04:33Z</dcterms:modified>
</cp:coreProperties>
</file>