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14.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15.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37.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3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23.xml" ContentType="application/vnd.openxmlformats-officedocument.presentationml.notesSlide+xml"/>
  <Override PartName="/ppt/embeddings/oleObject42.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43.bin" ContentType="application/vnd.openxmlformats-officedocument.oleObject"/>
  <Override PartName="/ppt/notesSlides/notesSlide30.xml" ContentType="application/vnd.openxmlformats-officedocument.presentationml.notesSlide+xml"/>
  <Override PartName="/ppt/embeddings/oleObject4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notesSlides/notesSlide39.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notesSlides/notesSlide43.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44.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45.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notesSlides/notesSlide46.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notesSlides/notesSlide49.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notesSlides/notesSlide50.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notesSlides/notesSlide51.xml" ContentType="application/vnd.openxmlformats-officedocument.presentationml.notesSlide+xml"/>
  <Override PartName="/ppt/embeddings/oleObject75.bin" ContentType="application/vnd.openxmlformats-officedocument.oleObject"/>
  <Override PartName="/ppt/notesSlides/notesSlide52.xml" ContentType="application/vnd.openxmlformats-officedocument.presentationml.notesSlide+xml"/>
  <Override PartName="/ppt/embeddings/oleObject76.bin" ContentType="application/vnd.openxmlformats-officedocument.oleObject"/>
  <Override PartName="/ppt/embeddings/oleObject77.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78.bin" ContentType="application/vnd.openxmlformats-officedocument.oleObject"/>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7"/>
  </p:notesMasterIdLst>
  <p:handoutMasterIdLst>
    <p:handoutMasterId r:id="rId58"/>
  </p:handoutMasterIdLst>
  <p:sldIdLst>
    <p:sldId id="386" r:id="rId2"/>
    <p:sldId id="259" r:id="rId3"/>
    <p:sldId id="260" r:id="rId4"/>
    <p:sldId id="266" r:id="rId5"/>
    <p:sldId id="263" r:id="rId6"/>
    <p:sldId id="264" r:id="rId7"/>
    <p:sldId id="393" r:id="rId8"/>
    <p:sldId id="269" r:id="rId9"/>
    <p:sldId id="268" r:id="rId10"/>
    <p:sldId id="267" r:id="rId11"/>
    <p:sldId id="321" r:id="rId12"/>
    <p:sldId id="387" r:id="rId13"/>
    <p:sldId id="334" r:id="rId14"/>
    <p:sldId id="389" r:id="rId15"/>
    <p:sldId id="376" r:id="rId16"/>
    <p:sldId id="336" r:id="rId17"/>
    <p:sldId id="273" r:id="rId18"/>
    <p:sldId id="274" r:id="rId19"/>
    <p:sldId id="323" r:id="rId20"/>
    <p:sldId id="275" r:id="rId21"/>
    <p:sldId id="325" r:id="rId22"/>
    <p:sldId id="276" r:id="rId23"/>
    <p:sldId id="394" r:id="rId24"/>
    <p:sldId id="277" r:id="rId25"/>
    <p:sldId id="322" r:id="rId26"/>
    <p:sldId id="278" r:id="rId27"/>
    <p:sldId id="324" r:id="rId28"/>
    <p:sldId id="279" r:id="rId29"/>
    <p:sldId id="280" r:id="rId30"/>
    <p:sldId id="281" r:id="rId31"/>
    <p:sldId id="395" r:id="rId32"/>
    <p:sldId id="396" r:id="rId33"/>
    <p:sldId id="397" r:id="rId34"/>
    <p:sldId id="398"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3" r:id="rId48"/>
    <p:sldId id="414" r:id="rId49"/>
    <p:sldId id="415" r:id="rId50"/>
    <p:sldId id="416" r:id="rId51"/>
    <p:sldId id="417" r:id="rId52"/>
    <p:sldId id="418" r:id="rId53"/>
    <p:sldId id="419" r:id="rId54"/>
    <p:sldId id="420" r:id="rId55"/>
    <p:sldId id="454" r:id="rId56"/>
  </p:sldIdLst>
  <p:sldSz cx="9144000" cy="6858000" type="screen4x3"/>
  <p:notesSz cx="6991350" cy="9282113"/>
  <p:defaultTextStyle>
    <a:defPPr>
      <a:defRPr lang="en-US"/>
    </a:defPPr>
    <a:lvl1pPr algn="ctr" rtl="0" eaLnBrk="0" fontAlgn="base" hangingPunct="0">
      <a:spcBef>
        <a:spcPct val="0"/>
      </a:spcBef>
      <a:spcAft>
        <a:spcPct val="0"/>
      </a:spcAft>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1pPr>
    <a:lvl2pPr marL="457200" algn="ctr" rtl="0" eaLnBrk="0" fontAlgn="base" hangingPunct="0">
      <a:spcBef>
        <a:spcPct val="0"/>
      </a:spcBef>
      <a:spcAft>
        <a:spcPct val="0"/>
      </a:spcAft>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2pPr>
    <a:lvl3pPr marL="914400" algn="ctr" rtl="0" eaLnBrk="0" fontAlgn="base" hangingPunct="0">
      <a:spcBef>
        <a:spcPct val="0"/>
      </a:spcBef>
      <a:spcAft>
        <a:spcPct val="0"/>
      </a:spcAft>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3pPr>
    <a:lvl4pPr marL="1371600" algn="ctr" rtl="0" eaLnBrk="0" fontAlgn="base" hangingPunct="0">
      <a:spcBef>
        <a:spcPct val="0"/>
      </a:spcBef>
      <a:spcAft>
        <a:spcPct val="0"/>
      </a:spcAft>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4pPr>
    <a:lvl5pPr marL="1828800" algn="ctr" rtl="0" eaLnBrk="0" fontAlgn="base" hangingPunct="0">
      <a:spcBef>
        <a:spcPct val="0"/>
      </a:spcBef>
      <a:spcAft>
        <a:spcPct val="0"/>
      </a:spcAft>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5pPr>
    <a:lvl6pPr marL="2286000" algn="l" defTabSz="457200" rtl="0" eaLnBrk="1" latinLnBrk="0" hangingPunct="1">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6pPr>
    <a:lvl7pPr marL="2743200" algn="l" defTabSz="457200" rtl="0" eaLnBrk="1" latinLnBrk="0" hangingPunct="1">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7pPr>
    <a:lvl8pPr marL="3200400" algn="l" defTabSz="457200" rtl="0" eaLnBrk="1" latinLnBrk="0" hangingPunct="1">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8pPr>
    <a:lvl9pPr marL="3657600" algn="l" defTabSz="457200" rtl="0" eaLnBrk="1" latinLnBrk="0" hangingPunct="1">
      <a:defRPr sz="2400" kern="1200">
        <a:solidFill>
          <a:srgbClr val="FFFF00"/>
        </a:solidFill>
        <a:effectLst>
          <a:outerShdw blurRad="38100" dist="38100" dir="2700000" algn="tl">
            <a:srgbClr val="000000">
              <a:alpha val="43137"/>
            </a:srgbClr>
          </a:outerShdw>
        </a:effectLst>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27A"/>
    <a:srgbClr val="406440"/>
    <a:srgbClr val="9F9F55"/>
    <a:srgbClr val="2424EE"/>
    <a:srgbClr val="4159D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5" autoAdjust="0"/>
    <p:restoredTop sz="72193" autoAdjust="0"/>
  </p:normalViewPr>
  <p:slideViewPr>
    <p:cSldViewPr>
      <p:cViewPr varScale="1">
        <p:scale>
          <a:sx n="90" d="100"/>
          <a:sy n="90" d="100"/>
        </p:scale>
        <p:origin x="-20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998" y="-90"/>
      </p:cViewPr>
      <p:guideLst>
        <p:guide orient="horz" pos="2923"/>
        <p:guide pos="220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image" Target="../media/image79.png"/><Relationship Id="rId2" Type="http://schemas.openxmlformats.org/officeDocument/2006/relationships/image" Target="../media/image8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image" Target="../media/image87.png"/><Relationship Id="rId2" Type="http://schemas.openxmlformats.org/officeDocument/2006/relationships/image" Target="../media/image88.png"/></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91.png"/><Relationship Id="rId3" Type="http://schemas.openxmlformats.org/officeDocument/2006/relationships/image" Target="../media/image9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0" Type="http://schemas.openxmlformats.org/officeDocument/2006/relationships/image" Target="../media/image21.wmf"/><Relationship Id="rId1" Type="http://schemas.openxmlformats.org/officeDocument/2006/relationships/image" Target="../media/image12.png"/><Relationship Id="rId2"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3.png"/><Relationship Id="rId2" Type="http://schemas.openxmlformats.org/officeDocument/2006/relationships/image" Target="../media/image9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image" Target="../media/image43.png"/><Relationship Id="rId2" Type="http://schemas.openxmlformats.org/officeDocument/2006/relationships/image" Target="../media/image4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image" Target="../media/image48.png"/><Relationship Id="rId2" Type="http://schemas.openxmlformats.org/officeDocument/2006/relationships/image" Target="../media/image4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t" anchorCtr="0" compatLnSpc="1">
            <a:prstTxWarp prst="textNoShape">
              <a:avLst/>
            </a:prstTxWarp>
          </a:bodyPr>
          <a:lstStyle>
            <a:lvl1pPr algn="l" defTabSz="930275" eaLnBrk="1" hangingPunct="1">
              <a:defRPr sz="1200">
                <a:solidFill>
                  <a:schemeClr val="tx1"/>
                </a:solidFill>
                <a:effectLst/>
              </a:defRPr>
            </a:lvl1pPr>
          </a:lstStyle>
          <a:p>
            <a:endParaRPr lang="en-US"/>
          </a:p>
        </p:txBody>
      </p:sp>
      <p:sp>
        <p:nvSpPr>
          <p:cNvPr id="76803" name="Rectangle 3"/>
          <p:cNvSpPr>
            <a:spLocks noGrp="1" noChangeArrowheads="1"/>
          </p:cNvSpPr>
          <p:nvPr>
            <p:ph type="dt" sz="quarter" idx="1"/>
          </p:nvPr>
        </p:nvSpPr>
        <p:spPr bwMode="auto">
          <a:xfrm>
            <a:off x="396240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t" anchorCtr="0" compatLnSpc="1">
            <a:prstTxWarp prst="textNoShape">
              <a:avLst/>
            </a:prstTxWarp>
          </a:bodyPr>
          <a:lstStyle>
            <a:lvl1pPr algn="r" defTabSz="930275" eaLnBrk="1" hangingPunct="1">
              <a:defRPr sz="1200">
                <a:solidFill>
                  <a:schemeClr val="tx1"/>
                </a:solidFill>
                <a:effectLst/>
              </a:defRPr>
            </a:lvl1pPr>
          </a:lstStyle>
          <a:p>
            <a:endParaRPr lang="en-US"/>
          </a:p>
        </p:txBody>
      </p:sp>
      <p:sp>
        <p:nvSpPr>
          <p:cNvPr id="76804" name="Rectangle 4"/>
          <p:cNvSpPr>
            <a:spLocks noGrp="1" noChangeArrowheads="1"/>
          </p:cNvSpPr>
          <p:nvPr>
            <p:ph type="ftr" sz="quarter" idx="2"/>
          </p:nvPr>
        </p:nvSpPr>
        <p:spPr bwMode="auto">
          <a:xfrm>
            <a:off x="0" y="881856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b" anchorCtr="0" compatLnSpc="1">
            <a:prstTxWarp prst="textNoShape">
              <a:avLst/>
            </a:prstTxWarp>
          </a:bodyPr>
          <a:lstStyle>
            <a:lvl1pPr algn="l" defTabSz="930275" eaLnBrk="1" hangingPunct="1">
              <a:defRPr sz="1200">
                <a:solidFill>
                  <a:schemeClr val="tx1"/>
                </a:solidFill>
                <a:effectLst/>
              </a:defRPr>
            </a:lvl1pPr>
          </a:lstStyle>
          <a:p>
            <a:endParaRPr lang="en-US"/>
          </a:p>
        </p:txBody>
      </p:sp>
      <p:sp>
        <p:nvSpPr>
          <p:cNvPr id="76805" name="Rectangle 5"/>
          <p:cNvSpPr>
            <a:spLocks noGrp="1" noChangeArrowheads="1"/>
          </p:cNvSpPr>
          <p:nvPr>
            <p:ph type="sldNum" sz="quarter" idx="3"/>
          </p:nvPr>
        </p:nvSpPr>
        <p:spPr bwMode="auto">
          <a:xfrm>
            <a:off x="3962400" y="881856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b" anchorCtr="0" compatLnSpc="1">
            <a:prstTxWarp prst="textNoShape">
              <a:avLst/>
            </a:prstTxWarp>
          </a:bodyPr>
          <a:lstStyle>
            <a:lvl1pPr algn="r" defTabSz="930275" eaLnBrk="1" hangingPunct="1">
              <a:defRPr sz="1200">
                <a:solidFill>
                  <a:schemeClr val="tx1"/>
                </a:solidFill>
                <a:effectLst/>
              </a:defRPr>
            </a:lvl1pPr>
          </a:lstStyle>
          <a:p>
            <a:fld id="{43478E7C-C761-2748-99D3-3B6A617B5B56}" type="slidenum">
              <a:rPr lang="en-US"/>
              <a:pPr/>
              <a:t>‹#›</a:t>
            </a:fld>
            <a:endParaRPr lang="en-US"/>
          </a:p>
        </p:txBody>
      </p:sp>
    </p:spTree>
    <p:extLst>
      <p:ext uri="{BB962C8B-B14F-4D97-AF65-F5344CB8AC3E}">
        <p14:creationId xmlns:p14="http://schemas.microsoft.com/office/powerpoint/2010/main" val="133874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t" anchorCtr="0" compatLnSpc="1">
            <a:prstTxWarp prst="textNoShape">
              <a:avLst/>
            </a:prstTxWarp>
          </a:bodyPr>
          <a:lstStyle>
            <a:lvl1pPr algn="l" defTabSz="930275" eaLnBrk="1" hangingPunct="1">
              <a:defRPr sz="1200">
                <a:solidFill>
                  <a:schemeClr val="tx1"/>
                </a:solidFill>
                <a:effectLst/>
              </a:defRPr>
            </a:lvl1pPr>
          </a:lstStyle>
          <a:p>
            <a:endParaRPr lang="en-US"/>
          </a:p>
        </p:txBody>
      </p:sp>
      <p:sp>
        <p:nvSpPr>
          <p:cNvPr id="10243" name="Rectangle 3"/>
          <p:cNvSpPr>
            <a:spLocks noGrp="1" noChangeArrowheads="1"/>
          </p:cNvSpPr>
          <p:nvPr>
            <p:ph type="dt" idx="1"/>
          </p:nvPr>
        </p:nvSpPr>
        <p:spPr bwMode="auto">
          <a:xfrm>
            <a:off x="396240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t" anchorCtr="0" compatLnSpc="1">
            <a:prstTxWarp prst="textNoShape">
              <a:avLst/>
            </a:prstTxWarp>
          </a:bodyPr>
          <a:lstStyle>
            <a:lvl1pPr algn="r" defTabSz="930275" eaLnBrk="1" hangingPunct="1">
              <a:defRPr sz="1200">
                <a:solidFill>
                  <a:schemeClr val="tx1"/>
                </a:solidFill>
                <a:effectLst/>
              </a:defRPr>
            </a:lvl1pPr>
          </a:lstStyle>
          <a:p>
            <a:endParaRPr lang="en-US"/>
          </a:p>
        </p:txBody>
      </p:sp>
      <p:sp>
        <p:nvSpPr>
          <p:cNvPr id="10244" name="Rectangle 4"/>
          <p:cNvSpPr>
            <a:spLocks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31863" y="4408488"/>
            <a:ext cx="512762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81856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b" anchorCtr="0" compatLnSpc="1">
            <a:prstTxWarp prst="textNoShape">
              <a:avLst/>
            </a:prstTxWarp>
          </a:bodyPr>
          <a:lstStyle>
            <a:lvl1pPr algn="l" defTabSz="930275" eaLnBrk="1" hangingPunct="1">
              <a:defRPr sz="1200">
                <a:solidFill>
                  <a:schemeClr val="tx1"/>
                </a:solidFill>
                <a:effectLst/>
              </a:defRPr>
            </a:lvl1pPr>
          </a:lstStyle>
          <a:p>
            <a:endParaRPr lang="en-US"/>
          </a:p>
        </p:txBody>
      </p:sp>
      <p:sp>
        <p:nvSpPr>
          <p:cNvPr id="10247" name="Rectangle 7"/>
          <p:cNvSpPr>
            <a:spLocks noGrp="1" noChangeArrowheads="1"/>
          </p:cNvSpPr>
          <p:nvPr>
            <p:ph type="sldNum" sz="quarter" idx="5"/>
          </p:nvPr>
        </p:nvSpPr>
        <p:spPr bwMode="auto">
          <a:xfrm>
            <a:off x="3962400" y="881856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85" tIns="46493" rIns="92985" bIns="46493" numCol="1" anchor="b" anchorCtr="0" compatLnSpc="1">
            <a:prstTxWarp prst="textNoShape">
              <a:avLst/>
            </a:prstTxWarp>
          </a:bodyPr>
          <a:lstStyle>
            <a:lvl1pPr algn="r" defTabSz="930275" eaLnBrk="1" hangingPunct="1">
              <a:defRPr sz="1200">
                <a:solidFill>
                  <a:schemeClr val="tx1"/>
                </a:solidFill>
                <a:effectLst/>
              </a:defRPr>
            </a:lvl1pPr>
          </a:lstStyle>
          <a:p>
            <a:fld id="{293F3BF9-355B-4F4D-8C27-981DB20D1D7E}" type="slidenum">
              <a:rPr lang="en-US"/>
              <a:pPr/>
              <a:t>‹#›</a:t>
            </a:fld>
            <a:endParaRPr lang="en-US"/>
          </a:p>
        </p:txBody>
      </p:sp>
    </p:spTree>
    <p:extLst>
      <p:ext uri="{BB962C8B-B14F-4D97-AF65-F5344CB8AC3E}">
        <p14:creationId xmlns:p14="http://schemas.microsoft.com/office/powerpoint/2010/main" val="7885163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8E1BC-E909-894E-A7B9-6D042617A6F7}" type="slidenum">
              <a:rPr lang="en-US"/>
              <a:pPr/>
              <a:t>1</a:t>
            </a:fld>
            <a:endParaRPr lang="en-US"/>
          </a:p>
        </p:txBody>
      </p:sp>
      <p:sp>
        <p:nvSpPr>
          <p:cNvPr id="3225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56977-823F-E643-A63E-B210FD3DA419}" type="slidenum">
              <a:rPr lang="en-US"/>
              <a:pPr/>
              <a:t>10</a:t>
            </a:fld>
            <a:endParaRPr lang="en-US"/>
          </a:p>
        </p:txBody>
      </p:sp>
      <p:sp>
        <p:nvSpPr>
          <p:cNvPr id="122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pPr>
              <a:buFontTx/>
              <a:buChar char="•"/>
            </a:pPr>
            <a:r>
              <a:rPr lang="en-US"/>
              <a:t>Click the </a:t>
            </a:r>
            <a:r>
              <a:rPr lang="en-US" b="1"/>
              <a:t>Run </a:t>
            </a:r>
            <a:r>
              <a:rPr lang="en-US"/>
              <a:t>button to run the VI. While the VI runs, the </a:t>
            </a:r>
            <a:r>
              <a:rPr lang="en-US" b="1"/>
              <a:t>Run </a:t>
            </a:r>
            <a:r>
              <a:rPr lang="en-US"/>
              <a:t>button appears with a black arrow if the VI is a top-level VI, meaning it has no callers and therefore is not a subVI.</a:t>
            </a:r>
          </a:p>
          <a:p>
            <a:pPr>
              <a:buFontTx/>
              <a:buChar char="•"/>
            </a:pPr>
            <a:r>
              <a:rPr lang="en-US"/>
              <a:t>Click the </a:t>
            </a:r>
            <a:r>
              <a:rPr lang="en-US" b="1"/>
              <a:t>Continuous Run </a:t>
            </a:r>
            <a:r>
              <a:rPr lang="en-US"/>
              <a:t>button to run the VI until you abort or pause it. You also can click the button again to disable continuous running.</a:t>
            </a:r>
          </a:p>
          <a:p>
            <a:pPr>
              <a:buFontTx/>
              <a:buChar char="•"/>
            </a:pPr>
            <a:r>
              <a:rPr lang="en-US"/>
              <a:t>While the VI runs, the </a:t>
            </a:r>
            <a:r>
              <a:rPr lang="en-US" b="1"/>
              <a:t>Abort Execution </a:t>
            </a:r>
            <a:r>
              <a:rPr lang="en-US"/>
              <a:t>button appears. Click this button to stop the VI immediately.</a:t>
            </a:r>
          </a:p>
          <a:p>
            <a:pPr lvl="2"/>
            <a:r>
              <a:rPr lang="en-US" b="1"/>
              <a:t>Note: </a:t>
            </a:r>
            <a:r>
              <a:rPr lang="en-US"/>
              <a:t>Avoid using the </a:t>
            </a:r>
            <a:r>
              <a:rPr lang="en-US" b="1"/>
              <a:t>Abort Execution </a:t>
            </a:r>
            <a:r>
              <a:rPr lang="en-US"/>
              <a:t>button to stop a VI. Either let the VI complete its data flow or design a method to stop the VI programmatically. By doing so, the VI is at a known state. For example, place a button on the front panel that stops the VI when you click it.</a:t>
            </a:r>
          </a:p>
          <a:p>
            <a:pPr>
              <a:buFontTx/>
              <a:buChar char="•"/>
            </a:pPr>
            <a:r>
              <a:rPr lang="en-US"/>
              <a:t>Click the </a:t>
            </a:r>
            <a:r>
              <a:rPr lang="en-US" b="1"/>
              <a:t>Pause </a:t>
            </a:r>
            <a:r>
              <a:rPr lang="en-US"/>
              <a:t>button to pause a running VI. When you click the </a:t>
            </a:r>
            <a:r>
              <a:rPr lang="en-US" b="1"/>
              <a:t>Pause </a:t>
            </a:r>
            <a:r>
              <a:rPr lang="en-US"/>
              <a:t>button, LabVIEW highlights on the block diagram the location where you paused execution. Click the </a:t>
            </a:r>
            <a:r>
              <a:rPr lang="en-US" b="1"/>
              <a:t>Pause</a:t>
            </a:r>
            <a:r>
              <a:rPr lang="en-US"/>
              <a:t> button again to continue running the VI.</a:t>
            </a:r>
          </a:p>
          <a:p>
            <a:pPr>
              <a:buFontTx/>
              <a:buChar char="•"/>
            </a:pPr>
            <a:r>
              <a:rPr lang="en-US"/>
              <a:t>Select the </a:t>
            </a:r>
            <a:r>
              <a:rPr lang="en-US" b="1"/>
              <a:t>Text Settings </a:t>
            </a:r>
            <a:r>
              <a:rPr lang="en-US"/>
              <a:t>pull-down menu to change the font settings for the VI, including size, style, and color.</a:t>
            </a:r>
          </a:p>
          <a:p>
            <a:pPr>
              <a:buFontTx/>
              <a:buChar char="•"/>
            </a:pPr>
            <a:r>
              <a:rPr lang="en-US"/>
              <a:t>Select The </a:t>
            </a:r>
            <a:r>
              <a:rPr lang="en-US" b="1"/>
              <a:t>Align Objects </a:t>
            </a:r>
            <a:r>
              <a:rPr lang="en-US"/>
              <a:t>pull-down menu to align objects along axes, including vertical, top edge, left, and so on.</a:t>
            </a:r>
          </a:p>
          <a:p>
            <a:pPr>
              <a:buFontTx/>
              <a:buChar char="•"/>
            </a:pPr>
            <a:r>
              <a:rPr lang="en-US"/>
              <a:t>Select the </a:t>
            </a:r>
            <a:r>
              <a:rPr lang="en-US" b="1"/>
              <a:t>Distribute Objects </a:t>
            </a:r>
            <a:r>
              <a:rPr lang="en-US"/>
              <a:t>pull-down menu to space objects evenly, including gaps, compression, and so on.</a:t>
            </a:r>
          </a:p>
          <a:p>
            <a:pPr>
              <a:buFontTx/>
              <a:buChar char="•"/>
            </a:pPr>
            <a:r>
              <a:rPr lang="en-US"/>
              <a:t>Select the </a:t>
            </a:r>
            <a:r>
              <a:rPr lang="en-US" b="1"/>
              <a:t>Resize Objects</a:t>
            </a:r>
            <a:r>
              <a:rPr lang="en-US"/>
              <a:t> pull-down menu to change the width and height of front panel objects.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F370E1-B219-1E44-BB86-B773882B61F0}" type="slidenum">
              <a:rPr lang="en-US"/>
              <a:pPr/>
              <a:t>11</a:t>
            </a:fld>
            <a:endParaRPr lang="en-US"/>
          </a:p>
        </p:txBody>
      </p:sp>
      <p:sp>
        <p:nvSpPr>
          <p:cNvPr id="171011" name="Rectangle 3"/>
          <p:cNvSpPr>
            <a:spLocks noGrp="1" noChangeArrowheads="1"/>
          </p:cNvSpPr>
          <p:nvPr>
            <p:ph type="body" idx="1"/>
          </p:nvPr>
        </p:nvSpPr>
        <p:spPr>
          <a:xfrm>
            <a:off x="904875" y="450850"/>
            <a:ext cx="5127625" cy="8001000"/>
          </a:xfrm>
        </p:spPr>
        <p:txBody>
          <a:bodyPr/>
          <a:lstStyle/>
          <a:p>
            <a:pPr>
              <a:buFontTx/>
              <a:buChar char="•"/>
            </a:pPr>
            <a:r>
              <a:rPr lang="en-US"/>
              <a:t>Select the </a:t>
            </a:r>
            <a:r>
              <a:rPr lang="en-US" b="1"/>
              <a:t>Reorder </a:t>
            </a:r>
            <a:r>
              <a:rPr lang="en-US"/>
              <a:t>pull-down menu when you have objects that overlap each other and you want to define which one is in front or back of another. Select one of the objects with the Positioning tool and then select from </a:t>
            </a:r>
            <a:r>
              <a:rPr lang="en-US" b="1"/>
              <a:t>Move Forward</a:t>
            </a:r>
            <a:r>
              <a:rPr lang="en-US"/>
              <a:t>, </a:t>
            </a:r>
            <a:r>
              <a:rPr lang="en-US" b="1"/>
              <a:t>Move Backward</a:t>
            </a:r>
            <a:r>
              <a:rPr lang="en-US"/>
              <a:t>, </a:t>
            </a:r>
            <a:r>
              <a:rPr lang="en-US" b="1"/>
              <a:t>Move To Front</a:t>
            </a:r>
            <a:r>
              <a:rPr lang="en-US"/>
              <a:t>, and </a:t>
            </a:r>
            <a:r>
              <a:rPr lang="en-US" b="1"/>
              <a:t>Move To Back</a:t>
            </a:r>
            <a:r>
              <a:rPr lang="en-US"/>
              <a:t>.</a:t>
            </a:r>
          </a:p>
          <a:p>
            <a:r>
              <a:rPr lang="en-US" i="1"/>
              <a:t>&lt;the following items only appear on the bock diagram toolbar&gt;</a:t>
            </a:r>
          </a:p>
          <a:p>
            <a:pPr>
              <a:buFontTx/>
              <a:buChar char="•"/>
            </a:pPr>
            <a:r>
              <a:rPr lang="en-US"/>
              <a:t>Click the </a:t>
            </a:r>
            <a:r>
              <a:rPr lang="en-US" b="1"/>
              <a:t>Highlight Execution </a:t>
            </a:r>
            <a:r>
              <a:rPr lang="en-US"/>
              <a:t>button to see the flow of data through the block diagram. Click the button again to disable execution highlighting.</a:t>
            </a:r>
          </a:p>
          <a:p>
            <a:pPr>
              <a:buFontTx/>
              <a:buChar char="•"/>
            </a:pPr>
            <a:r>
              <a:rPr lang="en-US"/>
              <a:t>Click the </a:t>
            </a:r>
            <a:r>
              <a:rPr lang="en-US" b="1"/>
              <a:t>Step Into </a:t>
            </a:r>
            <a:r>
              <a:rPr lang="en-US"/>
              <a:t>button to single-step into a loop, subVI, and so on. Single-stepping through a VI steps through the VI node to node. Each node blinks to denote when it is ready to execute. By stepping into the node, you are ready to single-step inside the node.</a:t>
            </a:r>
          </a:p>
          <a:p>
            <a:pPr>
              <a:buFontTx/>
              <a:buChar char="•"/>
            </a:pPr>
            <a:r>
              <a:rPr lang="en-US"/>
              <a:t>Click the </a:t>
            </a:r>
            <a:r>
              <a:rPr lang="en-US" b="1"/>
              <a:t>Step Over </a:t>
            </a:r>
            <a:r>
              <a:rPr lang="en-US"/>
              <a:t>button to step over a loop, subVI, and so on. By stepping over the node, you execute the node without single-stepping through the node.</a:t>
            </a:r>
          </a:p>
          <a:p>
            <a:pPr>
              <a:buFontTx/>
              <a:buChar char="•"/>
            </a:pPr>
            <a:r>
              <a:rPr lang="en-US"/>
              <a:t>Click the </a:t>
            </a:r>
            <a:r>
              <a:rPr lang="en-US" b="1"/>
              <a:t>Step Out </a:t>
            </a:r>
            <a:r>
              <a:rPr lang="en-US"/>
              <a:t>button to step out of a loop, subVI, and so on. By stepping out of a node, you complete single-stepping through the node and go to the next node.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9F1FC-B0B9-F941-9237-E6EFC9C9B998}" type="slidenum">
              <a:rPr lang="en-US"/>
              <a:pPr/>
              <a:t>12</a:t>
            </a:fld>
            <a:endParaRPr lang="en-US"/>
          </a:p>
        </p:txBody>
      </p:sp>
      <p:sp>
        <p:nvSpPr>
          <p:cNvPr id="324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r>
              <a:rPr lang="en-US"/>
              <a:t>1. Select </a:t>
            </a:r>
            <a:r>
              <a:rPr lang="en-US" b="1"/>
              <a:t>Start » Programs » National Instruments » LabVIEW 7.0 » LabVIEW </a:t>
            </a:r>
            <a:r>
              <a:rPr lang="en-US"/>
              <a:t>to launch LabVIEW. The </a:t>
            </a:r>
            <a:r>
              <a:rPr lang="en-US" b="1"/>
              <a:t>LabVIEW </a:t>
            </a:r>
            <a:r>
              <a:rPr lang="en-US"/>
              <a:t>dialog box appears.</a:t>
            </a:r>
          </a:p>
          <a:p>
            <a:r>
              <a:rPr lang="en-US"/>
              <a:t>2. Select </a:t>
            </a:r>
            <a:r>
              <a:rPr lang="en-US" b="1"/>
              <a:t>Find Examples </a:t>
            </a:r>
            <a:r>
              <a:rPr lang="en-US"/>
              <a:t>from the Help menu. The dialog box that appears lists and links to all available LabVIEW example VIs.</a:t>
            </a:r>
          </a:p>
          <a:p>
            <a:r>
              <a:rPr lang="en-US"/>
              <a:t>3. You can browse examples by categories, or you can use a keyword search. Click the </a:t>
            </a:r>
            <a:r>
              <a:rPr lang="en-US" b="1"/>
              <a:t>Search</a:t>
            </a:r>
            <a:r>
              <a:rPr lang="en-US"/>
              <a:t> tab to open the keyword browser.</a:t>
            </a:r>
          </a:p>
          <a:p>
            <a:r>
              <a:rPr lang="en-US"/>
              <a:t>4. In the </a:t>
            </a:r>
            <a:r>
              <a:rPr lang="ja-JP" altLang="en-US" b="1">
                <a:latin typeface="Arial"/>
              </a:rPr>
              <a:t>“</a:t>
            </a:r>
            <a:r>
              <a:rPr lang="en-US" b="1"/>
              <a:t>Enter Keyword(s)</a:t>
            </a:r>
            <a:r>
              <a:rPr lang="ja-JP" altLang="en-US" b="1">
                <a:latin typeface="Arial"/>
              </a:rPr>
              <a:t>”</a:t>
            </a:r>
            <a:r>
              <a:rPr lang="en-US"/>
              <a:t> box enter </a:t>
            </a:r>
            <a:r>
              <a:rPr lang="ja-JP" altLang="en-US">
                <a:latin typeface="Arial"/>
              </a:rPr>
              <a:t>“</a:t>
            </a:r>
            <a:r>
              <a:rPr lang="en-US"/>
              <a:t>Signal</a:t>
            </a:r>
            <a:r>
              <a:rPr lang="ja-JP" altLang="en-US">
                <a:latin typeface="Arial"/>
              </a:rPr>
              <a:t>”</a:t>
            </a:r>
            <a:endParaRPr lang="en-US"/>
          </a:p>
          <a:p>
            <a:r>
              <a:rPr lang="en-US"/>
              <a:t>5. A list of related topics will appear in the </a:t>
            </a:r>
            <a:r>
              <a:rPr lang="en-US" b="1"/>
              <a:t>examples</a:t>
            </a:r>
            <a:r>
              <a:rPr lang="en-US"/>
              <a:t> window. Double-click on </a:t>
            </a:r>
            <a:r>
              <a:rPr lang="en-US" b="1"/>
              <a:t>signals</a:t>
            </a:r>
            <a:r>
              <a:rPr lang="en-US"/>
              <a:t>, this will list examples on the right side.</a:t>
            </a:r>
          </a:p>
          <a:p>
            <a:r>
              <a:rPr lang="en-US"/>
              <a:t>6. Click on any program to see a detailed description of the example. Double-click </a:t>
            </a:r>
            <a:r>
              <a:rPr lang="en-US" b="1"/>
              <a:t>Signal Generation and Processing.vi </a:t>
            </a:r>
            <a:r>
              <a:rPr lang="en-US"/>
              <a:t>to launch this example.</a:t>
            </a:r>
            <a:endParaRPr lang="en-US" b="1"/>
          </a:p>
          <a:p>
            <a:r>
              <a:rPr lang="en-US"/>
              <a:t>This will open the </a:t>
            </a:r>
            <a:r>
              <a:rPr lang="ja-JP" altLang="en-US">
                <a:latin typeface="Arial"/>
              </a:rPr>
              <a:t>“</a:t>
            </a:r>
            <a:r>
              <a:rPr lang="en-US"/>
              <a:t>Signal Generation and Processing.vi</a:t>
            </a:r>
            <a:r>
              <a:rPr lang="ja-JP" altLang="en-US">
                <a:latin typeface="Arial"/>
              </a:rPr>
              <a:t>”</a:t>
            </a:r>
            <a:r>
              <a:rPr lang="en-US"/>
              <a:t> Front Panel.</a:t>
            </a:r>
          </a:p>
          <a:p>
            <a:endParaRPr lang="en-US"/>
          </a:p>
          <a:p>
            <a:r>
              <a:rPr lang="en-US"/>
              <a:t>Examine the VI and run it. Change the frequencies and types of the input signals and notice how the display on the graph changes. Change the Signal Processing Window and Filter options. After you have examined the VI and the different options you can change, stop the VI by pressing the Stop button.</a:t>
            </a:r>
          </a:p>
          <a:p>
            <a:endParaRPr lang="en-US"/>
          </a:p>
          <a:p>
            <a:r>
              <a:rPr lang="en-US" b="1"/>
              <a:t>Note </a:t>
            </a:r>
            <a:r>
              <a:rPr lang="en-US"/>
              <a:t>You also can open the VI by clicking the </a:t>
            </a:r>
            <a:r>
              <a:rPr lang="en-US" b="1"/>
              <a:t>Open VI </a:t>
            </a:r>
            <a:r>
              <a:rPr lang="en-US"/>
              <a:t>button and navigating to labview\examples\apps\demos.llb\Signal Generation and Processing.vi.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BDE98-4C1D-5F4F-A6E1-4EC1B3BCCBA1}" type="slidenum">
              <a:rPr lang="en-US"/>
              <a:pPr/>
              <a:t>13</a:t>
            </a:fld>
            <a:endParaRPr lang="en-US"/>
          </a:p>
        </p:txBody>
      </p:sp>
      <p:sp>
        <p:nvSpPr>
          <p:cNvPr id="196610"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96611" name="Rectangle 1027"/>
          <p:cNvSpPr>
            <a:spLocks noGrp="1" noChangeArrowheads="1"/>
          </p:cNvSpPr>
          <p:nvPr>
            <p:ph type="body" idx="1"/>
          </p:nvPr>
        </p:nvSpPr>
        <p:spPr/>
        <p:txBody>
          <a:bodyPr/>
          <a:lstStyle/>
          <a:p>
            <a:r>
              <a:rPr lang="en-US"/>
              <a:t>When you create an object on the Front Panel, a terminal will be created on the Block Diagram. These terminals give you access to the Front Panel objects from the Block Diagram code.</a:t>
            </a:r>
          </a:p>
          <a:p>
            <a:endParaRPr lang="en-US"/>
          </a:p>
          <a:p>
            <a:r>
              <a:rPr lang="en-US"/>
              <a:t>Each terminal contains useful information about the Front Panel object it corresponds to. For example, the color and symbols provide the data type. Double-precision, floating point numbers are represented with orange terminals and the letters DBL. Boolean terminals are green with TF lettering.</a:t>
            </a:r>
          </a:p>
          <a:p>
            <a:endParaRPr lang="en-US"/>
          </a:p>
          <a:p>
            <a:r>
              <a:rPr lang="en-US"/>
              <a:t>In general, orange terminals should wire to orange terminals, green to green, and so on. This is not a hard-and-fast rule; LabVIEW will allow a user to connect a blue terminal (integer value) to an orange terminal (fractional value), for example. But in most cases, look for a match in colors.</a:t>
            </a:r>
          </a:p>
          <a:p>
            <a:endParaRPr lang="en-US"/>
          </a:p>
          <a:p>
            <a:r>
              <a:rPr lang="en-US"/>
              <a:t>Controls have an arrow on the right side and have a thick border. Indicators have an arrow on the left and a thin border. Logic rules apply to wiring in LabVIEW: Each wire must have one (but only one) source (or control), and each wire may have multiple destinations (or indicators).</a:t>
            </a:r>
          </a:p>
          <a:p>
            <a:endParaRPr lang="en-US"/>
          </a:p>
          <a:p>
            <a:r>
              <a:rPr lang="en-US"/>
              <a:t>The program in this slide takes data from A and B and passes the values to both an Add function and a subtract function. The results are displayed on the appropriate indicators.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B43E5-6259-114C-B362-BDF678BB609F}" type="slidenum">
              <a:rPr lang="en-US"/>
              <a:pPr/>
              <a:t>14</a:t>
            </a:fld>
            <a:endParaRPr lang="en-US"/>
          </a:p>
        </p:txBody>
      </p:sp>
      <p:sp>
        <p:nvSpPr>
          <p:cNvPr id="3287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r>
              <a:rPr lang="en-US"/>
              <a:t>In addition to Front Panel terminals, the Block diagram contains functions. Each function may have multiple input and output terminals. Wiring to these terminals is an important part of LabVIEW programming.</a:t>
            </a:r>
          </a:p>
          <a:p>
            <a:endParaRPr lang="en-US"/>
          </a:p>
          <a:p>
            <a:r>
              <a:rPr lang="en-US"/>
              <a:t>Once you have some experience programming in LabVIEW, wiring will become easy. At first, you may need some assistance. Here are some tips to get you started:</a:t>
            </a:r>
          </a:p>
          <a:p>
            <a:pPr>
              <a:buFontTx/>
              <a:buChar char="•"/>
            </a:pPr>
            <a:r>
              <a:rPr lang="en-US"/>
              <a:t>The wiring tool  is used to wire to the nodes of the functions. When you </a:t>
            </a:r>
            <a:r>
              <a:rPr lang="ja-JP" altLang="en-US">
                <a:latin typeface="Arial"/>
              </a:rPr>
              <a:t>“</a:t>
            </a:r>
            <a:r>
              <a:rPr lang="en-US"/>
              <a:t>aim</a:t>
            </a:r>
            <a:r>
              <a:rPr lang="ja-JP" altLang="en-US">
                <a:latin typeface="Arial"/>
              </a:rPr>
              <a:t>”</a:t>
            </a:r>
            <a:r>
              <a:rPr lang="en-US"/>
              <a:t> with the wiring tool, aim with the end of the wire hanging from the spool. This is where the wire will be placed.</a:t>
            </a:r>
          </a:p>
          <a:p>
            <a:pPr>
              <a:buFontTx/>
              <a:buChar char="•"/>
            </a:pPr>
            <a:r>
              <a:rPr lang="en-US"/>
              <a:t>As you move the wiring tool over functions, watch for the yellow tip strip. This will tell you the name of the terminal you are wiring to.</a:t>
            </a:r>
          </a:p>
          <a:p>
            <a:pPr>
              <a:buFontTx/>
              <a:buChar char="•"/>
            </a:pPr>
            <a:r>
              <a:rPr lang="en-US"/>
              <a:t>As you move the wiring tool over a terminal, it will flash. This will help you identify where the wire will attach.</a:t>
            </a:r>
          </a:p>
          <a:p>
            <a:pPr>
              <a:buFontTx/>
              <a:buChar char="•"/>
            </a:pPr>
            <a:r>
              <a:rPr lang="en-US"/>
              <a:t>For more help with the terminals, right-click on the function and select </a:t>
            </a:r>
            <a:r>
              <a:rPr lang="en-US" b="1"/>
              <a:t>Visible Items&gt;&gt;Terminals</a:t>
            </a:r>
            <a:r>
              <a:rPr lang="en-US"/>
              <a:t>. The function</a:t>
            </a:r>
            <a:r>
              <a:rPr lang="ja-JP" altLang="en-US">
                <a:latin typeface="Arial"/>
              </a:rPr>
              <a:t>’</a:t>
            </a:r>
            <a:r>
              <a:rPr lang="en-US"/>
              <a:t>s picture will be pulled back to reveal the connection terminals. Notice the colors- these match the data types used by the front panel terminals.</a:t>
            </a:r>
          </a:p>
          <a:p>
            <a:pPr>
              <a:buFontTx/>
              <a:buChar char="•"/>
            </a:pPr>
            <a:r>
              <a:rPr lang="en-US"/>
              <a:t>For additional help, select </a:t>
            </a:r>
            <a:r>
              <a:rPr lang="en-US" b="1"/>
              <a:t>Help&gt;&gt;Show Context Help</a:t>
            </a:r>
            <a:r>
              <a:rPr lang="en-US"/>
              <a:t>, or press </a:t>
            </a:r>
            <a:r>
              <a:rPr lang="en-US" b="1"/>
              <a:t>CTRL+H</a:t>
            </a:r>
            <a:r>
              <a:rPr lang="en-US"/>
              <a:t>. This will bring up the context help window. As you move your mouse over the function, this window will show you the function, terminals, and a brief help description. Use this with the other tools to help you as you wire.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579A2-07F3-5349-B801-CEF3F795B6D5}" type="slidenum">
              <a:rPr lang="en-US"/>
              <a:pPr/>
              <a:t>15</a:t>
            </a:fld>
            <a:endParaRPr lang="en-US"/>
          </a:p>
        </p:txBody>
      </p:sp>
      <p:sp>
        <p:nvSpPr>
          <p:cNvPr id="290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r>
              <a:rPr lang="en-US" sz="1000"/>
              <a:t>In addition to Front Panel terminals, the Block diagram contains functions. Each function may have multiple input and output terminals. Wiring to these terminals is an important part of LabVIEW programming.</a:t>
            </a:r>
          </a:p>
          <a:p>
            <a:endParaRPr lang="en-US" sz="1000"/>
          </a:p>
          <a:p>
            <a:r>
              <a:rPr lang="en-US" sz="1000"/>
              <a:t>Once you have some experience programming in LabVIEW, wiring will become easy. At first, you may need some assistance. Here are some tips to get you started:</a:t>
            </a:r>
          </a:p>
          <a:p>
            <a:pPr>
              <a:buFontTx/>
              <a:buChar char="•"/>
            </a:pPr>
            <a:r>
              <a:rPr lang="en-US" sz="1000"/>
              <a:t>The wiring tool  is used to wire to the nodes of the functions. When you </a:t>
            </a:r>
            <a:r>
              <a:rPr lang="ja-JP" altLang="en-US" sz="1000">
                <a:latin typeface="Arial"/>
              </a:rPr>
              <a:t>“</a:t>
            </a:r>
            <a:r>
              <a:rPr lang="en-US" sz="1000"/>
              <a:t>aim</a:t>
            </a:r>
            <a:r>
              <a:rPr lang="ja-JP" altLang="en-US" sz="1000">
                <a:latin typeface="Arial"/>
              </a:rPr>
              <a:t>”</a:t>
            </a:r>
            <a:r>
              <a:rPr lang="en-US" sz="1000"/>
              <a:t> with the wiring tool, aim with the end of the wire hanging from the spool. This is where the wire will be placed.</a:t>
            </a:r>
          </a:p>
          <a:p>
            <a:pPr>
              <a:buFontTx/>
              <a:buChar char="•"/>
            </a:pPr>
            <a:r>
              <a:rPr lang="en-US" sz="1000"/>
              <a:t>As you move the wiring tool over functions, watch for the yellow tip strip. This will tell you the name of the terminal you are wiring to.</a:t>
            </a:r>
          </a:p>
          <a:p>
            <a:pPr>
              <a:buFontTx/>
              <a:buChar char="•"/>
            </a:pPr>
            <a:r>
              <a:rPr lang="en-US" sz="1000"/>
              <a:t>As you move the wiring tool over a terminal, it will flash. This will help you identify where the wire will attach.</a:t>
            </a:r>
          </a:p>
          <a:p>
            <a:pPr>
              <a:buFontTx/>
              <a:buChar char="•"/>
            </a:pPr>
            <a:r>
              <a:rPr lang="en-US" sz="1000"/>
              <a:t>For more help with the terminals, right-click on the function and select </a:t>
            </a:r>
            <a:r>
              <a:rPr lang="en-US" sz="1000" b="1"/>
              <a:t>Visible Items&gt;&gt;Terminals</a:t>
            </a:r>
            <a:r>
              <a:rPr lang="en-US" sz="1000"/>
              <a:t>. The function</a:t>
            </a:r>
            <a:r>
              <a:rPr lang="ja-JP" altLang="en-US" sz="1000">
                <a:latin typeface="Arial"/>
              </a:rPr>
              <a:t>’</a:t>
            </a:r>
            <a:r>
              <a:rPr lang="en-US" sz="1000"/>
              <a:t>s picture will be pulled back to reveal the connection terminals. Notice the colors- these match the data types used by the front panel terminals.</a:t>
            </a:r>
          </a:p>
          <a:p>
            <a:pPr>
              <a:buFontTx/>
              <a:buChar char="•"/>
            </a:pPr>
            <a:r>
              <a:rPr lang="en-US" sz="1000"/>
              <a:t>For additional help, select </a:t>
            </a:r>
            <a:r>
              <a:rPr lang="en-US" sz="1000" b="1"/>
              <a:t>Help&gt;&gt;Show Context Help</a:t>
            </a:r>
            <a:r>
              <a:rPr lang="en-US" sz="1000"/>
              <a:t>, or press </a:t>
            </a:r>
            <a:r>
              <a:rPr lang="en-US" sz="1000" b="1"/>
              <a:t>CTRL+H</a:t>
            </a:r>
            <a:r>
              <a:rPr lang="en-US" sz="1000"/>
              <a:t>. This will bring up the context help window. As you move your mouse over the function, this window will show you the function, terminals, and a brief help description. Use this with the other tools to help you as you wire.</a:t>
            </a:r>
          </a:p>
          <a:p>
            <a:pPr>
              <a:buFontTx/>
              <a:buChar char="•"/>
            </a:pPr>
            <a:r>
              <a:rPr lang="en-US" sz="1000"/>
              <a:t>If your wiring becomes doesn</a:t>
            </a:r>
            <a:r>
              <a:rPr lang="ja-JP" altLang="en-US" sz="1000">
                <a:latin typeface="Arial"/>
              </a:rPr>
              <a:t>’</a:t>
            </a:r>
            <a:r>
              <a:rPr lang="en-US" sz="1000"/>
              <a:t>t look very good, right-click on the particular wire in question and choose </a:t>
            </a:r>
            <a:r>
              <a:rPr lang="en-US" sz="1000" b="1"/>
              <a:t>Clean Up Wire</a:t>
            </a:r>
            <a:r>
              <a:rPr lang="en-US" sz="1000"/>
              <a:t> to automatically re-route that wire.</a:t>
            </a:r>
          </a:p>
          <a:p>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C22086-BC5F-C843-897F-7AD4984ACBC4}" type="slidenum">
              <a:rPr lang="en-US"/>
              <a:pPr/>
              <a:t>16</a:t>
            </a:fld>
            <a:endParaRPr lang="en-US"/>
          </a:p>
        </p:txBody>
      </p:sp>
      <p:sp>
        <p:nvSpPr>
          <p:cNvPr id="200706" name="Rectangle 2"/>
          <p:cNvSpPr>
            <a:spLocks noGrp="1" noChangeArrowheads="1"/>
          </p:cNvSpPr>
          <p:nvPr>
            <p:ph type="body" idx="1"/>
          </p:nvPr>
        </p:nvSpPr>
        <p:spPr>
          <a:xfrm>
            <a:off x="904875" y="450850"/>
            <a:ext cx="5127625" cy="8001000"/>
          </a:xfrm>
        </p:spPr>
        <p:txBody>
          <a:bodyPr/>
          <a:lstStyle/>
          <a:p>
            <a:r>
              <a:rPr lang="en-US"/>
              <a:t>Wiring is very flexible in LabVIEW. Experiment with keystroke and clicking combinations when wiring. Here are some of the most often used features:</a:t>
            </a:r>
          </a:p>
          <a:p>
            <a:pPr>
              <a:buFontTx/>
              <a:buChar char="•"/>
            </a:pPr>
            <a:r>
              <a:rPr lang="en-US"/>
              <a:t>Single, double, and triple clicking a wire selects the wire for movement or deletion</a:t>
            </a:r>
          </a:p>
          <a:p>
            <a:pPr>
              <a:buFontTx/>
              <a:buChar char="•"/>
            </a:pPr>
            <a:r>
              <a:rPr lang="en-US"/>
              <a:t>Clicking while wiring tacks down a bend in the wire</a:t>
            </a:r>
          </a:p>
          <a:p>
            <a:pPr>
              <a:buFontTx/>
              <a:buChar char="•"/>
            </a:pPr>
            <a:r>
              <a:rPr lang="en-US"/>
              <a:t>Right-clicking or pressing Escape while wiring cancels the wiring operation</a:t>
            </a:r>
          </a:p>
          <a:p>
            <a:endParaRPr lang="en-US"/>
          </a:p>
          <a:p>
            <a:r>
              <a:rPr lang="en-US"/>
              <a:t>Don</a:t>
            </a:r>
            <a:r>
              <a:rPr lang="ja-JP" altLang="en-US">
                <a:latin typeface="Arial"/>
              </a:rPr>
              <a:t>’</a:t>
            </a:r>
            <a:r>
              <a:rPr lang="en-US"/>
              <a:t>t worry about wire colors- LabVIEW will automatically select the right wire for each situation.</a:t>
            </a:r>
          </a:p>
          <a:p>
            <a:endParaRPr lang="en-US" b="1"/>
          </a:p>
          <a:p>
            <a:r>
              <a:rPr lang="en-US" b="1"/>
              <a:t>Automatically Wiring Objects</a:t>
            </a:r>
          </a:p>
          <a:p>
            <a:r>
              <a:rPr lang="en-US"/>
              <a:t>LabVIEW automatically wires objects as you place them on the block diagram. You also can automatically wire objects already on the block diagram. LabVIEW connects the terminals that best match and leaves terminals that do not match unconnected. As you move a selected object close to other objects on the block diagram, LabVIEW draws temporary wires to show you valid connections. When you release the mouse button to place the object on the block diagram, LabVIEW automatically connects the wires. Toggle automatic wiring by pressing the spacebar while you move an object using the Positioning tool. You can adjust the automatic wiring settings by selecting </a:t>
            </a:r>
            <a:r>
              <a:rPr lang="en-US" b="1"/>
              <a:t>Tools » Options </a:t>
            </a:r>
            <a:r>
              <a:rPr lang="en-US"/>
              <a:t>and selecting </a:t>
            </a:r>
            <a:r>
              <a:rPr lang="en-US" b="1"/>
              <a:t>Block Diagram </a:t>
            </a:r>
            <a:r>
              <a:rPr lang="en-US"/>
              <a:t>from the top pull-down menu.</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33633-ED91-8A43-A71D-A27B6E1CBF18}" type="slidenum">
              <a:rPr lang="en-US"/>
              <a:pPr/>
              <a:t>17</a:t>
            </a:fld>
            <a:endParaRPr lang="en-US"/>
          </a:p>
        </p:txBody>
      </p:sp>
      <p:sp>
        <p:nvSpPr>
          <p:cNvPr id="1177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r>
              <a:rPr lang="en-US"/>
              <a:t>LabVIEW follows a dataflow model for running VIs. A block diagram node executes when all its inputs are available. When a node completes execution, it supplies data to its output terminals and passes the output data to the next node in the dataflow path. Visual Basic, C++, JAVA, and most other text-based programming languages follow a control flow model of program execution. In control flow, the sequential order of program elements determines the execution order of a program.</a:t>
            </a:r>
          </a:p>
          <a:p>
            <a:endParaRPr lang="en-US"/>
          </a:p>
          <a:p>
            <a:r>
              <a:rPr lang="en-US"/>
              <a:t>Consider the block diagram above. It adds two numbers and then subtracts 50.0 from the result of the addition. In this case, the block diagram executes from left to right, not because the objects are placed in that order, but because one of the inputs of the Subtract function is not valid until the Add function has finished executing and passed the data to the Subtract function. Remember that a node executes only when data are available at all of its input terminals, and it supplies data to its output terminals only when it finishes execution.</a:t>
            </a:r>
          </a:p>
          <a:p>
            <a:endParaRPr lang="en-US"/>
          </a:p>
          <a:p>
            <a:r>
              <a:rPr lang="en-US"/>
              <a:t>In the code to the right, consider which code segment would execute first—the Add, Random Number, or Divide function. You cannot know because inputs to the Add and Divide functions are available at the same time, and the Random Number function has no inputs. In a situation where one code segment must execute before another, and no data dependency exists between the functions, use a Sequence structure to force the order of execution.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BC374-E435-E24C-BD69-3B023286A695}" type="slidenum">
              <a:rPr lang="en-US"/>
              <a:pPr/>
              <a:t>18</a:t>
            </a:fld>
            <a:endParaRPr lang="en-US"/>
          </a:p>
        </p:txBody>
      </p:sp>
      <p:sp>
        <p:nvSpPr>
          <p:cNvPr id="116738"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1027"/>
          <p:cNvSpPr>
            <a:spLocks noGrp="1" noChangeArrowheads="1"/>
          </p:cNvSpPr>
          <p:nvPr>
            <p:ph type="body" idx="1"/>
          </p:nvPr>
        </p:nvSpPr>
        <p:spPr/>
        <p:txBody>
          <a:bodyPr/>
          <a:lstStyle/>
          <a:p>
            <a:r>
              <a:rPr lang="en-US"/>
              <a:t>Use the </a:t>
            </a:r>
            <a:r>
              <a:rPr lang="en-US" b="1"/>
              <a:t>Context Help </a:t>
            </a:r>
            <a:r>
              <a:rPr lang="en-US"/>
              <a:t>window and the </a:t>
            </a:r>
            <a:r>
              <a:rPr lang="en-US" b="1"/>
              <a:t>LabVIEW Help</a:t>
            </a:r>
            <a:r>
              <a:rPr lang="en-US" i="1"/>
              <a:t> </a:t>
            </a:r>
            <a:r>
              <a:rPr lang="en-US"/>
              <a:t>to help you build and edit VIs. Refer to the </a:t>
            </a:r>
            <a:r>
              <a:rPr lang="en-US" b="1"/>
              <a:t>LabVIEW Help</a:t>
            </a:r>
            <a:r>
              <a:rPr lang="en-US" i="1"/>
              <a:t> </a:t>
            </a:r>
            <a:r>
              <a:rPr lang="en-US"/>
              <a:t>and manuals for more information.</a:t>
            </a:r>
          </a:p>
          <a:p>
            <a:endParaRPr lang="en-US"/>
          </a:p>
          <a:p>
            <a:r>
              <a:rPr lang="en-US" b="1"/>
              <a:t>Context Help Window</a:t>
            </a:r>
          </a:p>
          <a:p>
            <a:r>
              <a:rPr lang="en-US"/>
              <a:t>To display the </a:t>
            </a:r>
            <a:r>
              <a:rPr lang="en-US" b="1"/>
              <a:t>Context Help </a:t>
            </a:r>
            <a:r>
              <a:rPr lang="en-US"/>
              <a:t>window, select </a:t>
            </a:r>
            <a:r>
              <a:rPr lang="en-US" b="1"/>
              <a:t>Help»Show Context Help </a:t>
            </a:r>
            <a:r>
              <a:rPr lang="en-US"/>
              <a:t>or press the &lt;Ctrl-H&gt; keys. When you move the cursor over front panel and block diagram objects, the </a:t>
            </a:r>
            <a:r>
              <a:rPr lang="en-US" b="1"/>
              <a:t>Context Help </a:t>
            </a:r>
            <a:r>
              <a:rPr lang="en-US"/>
              <a:t>window displays the icon for subVIs, functions, constants, controls, and indicators, with wires attached to each terminal. When you move the cursor over dialog box options, the </a:t>
            </a:r>
            <a:r>
              <a:rPr lang="en-US" b="1"/>
              <a:t>Context Help </a:t>
            </a:r>
            <a:r>
              <a:rPr lang="en-US"/>
              <a:t>window displays descriptions of those options. In the window, required connections are bold, recommended connections are plain text, and optional connections are dimmed or do not appear. Above is an example </a:t>
            </a:r>
            <a:r>
              <a:rPr lang="en-US" b="1"/>
              <a:t>Context Help </a:t>
            </a:r>
            <a:r>
              <a:rPr lang="en-US"/>
              <a:t>window.</a:t>
            </a:r>
          </a:p>
          <a:p>
            <a:endParaRPr lang="en-US"/>
          </a:p>
          <a:p>
            <a:r>
              <a:rPr lang="en-US"/>
              <a:t>Click the </a:t>
            </a:r>
            <a:r>
              <a:rPr lang="en-US" b="1"/>
              <a:t>Simple/Detailed Context Help </a:t>
            </a:r>
            <a:r>
              <a:rPr lang="en-US"/>
              <a:t>button located on the lower left corner of the </a:t>
            </a:r>
            <a:r>
              <a:rPr lang="en-US" b="1"/>
              <a:t>Context Help </a:t>
            </a:r>
            <a:r>
              <a:rPr lang="en-US"/>
              <a:t>window to change between simple and detailed context help. The simple mode emphasizes the important connections. Optional terminals are shown by wire stubs, informing you that other connections exist.</a:t>
            </a:r>
          </a:p>
          <a:p>
            <a:r>
              <a:rPr lang="en-US"/>
              <a:t>Click the </a:t>
            </a:r>
            <a:r>
              <a:rPr lang="en-US" b="1"/>
              <a:t>Lock Context Help </a:t>
            </a:r>
            <a:r>
              <a:rPr lang="en-US"/>
              <a:t>button to lock the current contents of the </a:t>
            </a:r>
            <a:r>
              <a:rPr lang="en-US" b="1"/>
              <a:t>Context Help </a:t>
            </a:r>
            <a:r>
              <a:rPr lang="en-US"/>
              <a:t>window. When the contents are locked, moving the cursor over another object does not change the contents of the window. To unlock the window, click the button again. You also can access this option from the </a:t>
            </a:r>
            <a:r>
              <a:rPr lang="en-US" b="1"/>
              <a:t>Help </a:t>
            </a:r>
            <a:r>
              <a:rPr lang="en-US"/>
              <a:t>menu.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8CE85A-4B1F-0E4B-83ED-929E0D93FC19}" type="slidenum">
              <a:rPr lang="en-US"/>
              <a:pPr/>
              <a:t>19</a:t>
            </a:fld>
            <a:endParaRPr lang="en-US"/>
          </a:p>
        </p:txBody>
      </p:sp>
      <p:sp>
        <p:nvSpPr>
          <p:cNvPr id="175106" name="Rectangle 2"/>
          <p:cNvSpPr>
            <a:spLocks noGrp="1" noChangeArrowheads="1"/>
          </p:cNvSpPr>
          <p:nvPr>
            <p:ph type="body" idx="1"/>
          </p:nvPr>
        </p:nvSpPr>
        <p:spPr>
          <a:xfrm>
            <a:off x="904875" y="450850"/>
            <a:ext cx="5127625" cy="8001000"/>
          </a:xfrm>
        </p:spPr>
        <p:txBody>
          <a:bodyPr/>
          <a:lstStyle/>
          <a:p>
            <a:r>
              <a:rPr lang="en-US"/>
              <a:t>Click the </a:t>
            </a:r>
            <a:r>
              <a:rPr lang="en-US" b="1"/>
              <a:t>More Help </a:t>
            </a:r>
            <a:r>
              <a:rPr lang="en-US"/>
              <a:t>button to display the corresponding topic in the </a:t>
            </a:r>
            <a:r>
              <a:rPr lang="en-US" b="1"/>
              <a:t>LabVIEW Help,</a:t>
            </a:r>
            <a:r>
              <a:rPr lang="en-US"/>
              <a:t> which describes the object in detail.</a:t>
            </a:r>
          </a:p>
          <a:p>
            <a:endParaRPr lang="en-US"/>
          </a:p>
          <a:p>
            <a:r>
              <a:rPr lang="en-US" b="1"/>
              <a:t>LabVIEW Help</a:t>
            </a:r>
          </a:p>
          <a:p>
            <a:r>
              <a:rPr lang="en-US"/>
              <a:t>You can access the </a:t>
            </a:r>
            <a:r>
              <a:rPr lang="en-US" b="1"/>
              <a:t>LabVIEW Help</a:t>
            </a:r>
            <a:r>
              <a:rPr lang="en-US" i="1"/>
              <a:t> </a:t>
            </a:r>
            <a:r>
              <a:rPr lang="en-US"/>
              <a:t>either by clicking the </a:t>
            </a:r>
            <a:r>
              <a:rPr lang="en-US" b="1"/>
              <a:t>More Help </a:t>
            </a:r>
            <a:r>
              <a:rPr lang="en-US"/>
              <a:t>button in the </a:t>
            </a:r>
            <a:r>
              <a:rPr lang="en-US" b="1"/>
              <a:t>Context Help </a:t>
            </a:r>
            <a:r>
              <a:rPr lang="en-US"/>
              <a:t>window, selecting </a:t>
            </a:r>
            <a:r>
              <a:rPr lang="en-US" b="1"/>
              <a:t>Help»VI, Function, &amp; How-To Help</a:t>
            </a:r>
            <a:r>
              <a:rPr lang="en-US"/>
              <a:t>, clicking the sentence </a:t>
            </a:r>
            <a:r>
              <a:rPr lang="en-US" b="1"/>
              <a:t>Click here for more help </a:t>
            </a:r>
            <a:r>
              <a:rPr lang="en-US"/>
              <a:t>in the </a:t>
            </a:r>
            <a:r>
              <a:rPr lang="en-US" b="1"/>
              <a:t>Context Help </a:t>
            </a:r>
            <a:r>
              <a:rPr lang="en-US"/>
              <a:t>window, or pressing &lt;Ctrl-?&gt;.</a:t>
            </a:r>
          </a:p>
          <a:p>
            <a:r>
              <a:rPr lang="en-US"/>
              <a:t>The </a:t>
            </a:r>
            <a:r>
              <a:rPr lang="en-US" b="1"/>
              <a:t>LabVIEW Help</a:t>
            </a:r>
            <a:r>
              <a:rPr lang="en-US" i="1"/>
              <a:t> </a:t>
            </a:r>
            <a:r>
              <a:rPr lang="en-US"/>
              <a:t>contains detailed descriptions of most palettes, menus, tools, VIs, and functions. It</a:t>
            </a:r>
            <a:r>
              <a:rPr lang="en-US" i="1"/>
              <a:t> </a:t>
            </a:r>
            <a:r>
              <a:rPr lang="en-US"/>
              <a:t>also includes step-by-step instructions for using LabVIEW features and links to the </a:t>
            </a:r>
            <a:r>
              <a:rPr lang="en-US" i="1"/>
              <a:t>LabVIEW Tutorial</a:t>
            </a:r>
            <a:r>
              <a:rPr lang="en-US"/>
              <a:t>, PDF versions of all the LabVIEW manuals and Application Notes, and technical support resources on the National Instruments Web site.</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5CEE6-7439-E648-8414-B8EE2D368DB8}" type="slidenum">
              <a:rPr lang="en-US"/>
              <a:pPr/>
              <a:t>2</a:t>
            </a:fld>
            <a:endParaRPr lang="en-US"/>
          </a:p>
        </p:txBody>
      </p:sp>
      <p:sp>
        <p:nvSpPr>
          <p:cNvPr id="11266" name="Rectangle 2"/>
          <p:cNvSpPr>
            <a:spLocks noChangeArrowheads="1" noTextEdit="1"/>
          </p:cNvSpPr>
          <p:nvPr>
            <p:ph type="sldImg"/>
          </p:nvPr>
        </p:nvSpPr>
        <p:spPr bwMode="auto">
          <a:xfrm>
            <a:off x="1184275" y="703263"/>
            <a:ext cx="4622800" cy="3467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ChangeArrowheads="1"/>
          </p:cNvSpPr>
          <p:nvPr>
            <p:ph type="body" idx="1"/>
          </p:nvPr>
        </p:nvSpPr>
        <p:spPr bwMode="auto">
          <a:xfrm>
            <a:off x="931863" y="4408488"/>
            <a:ext cx="5127625" cy="4176712"/>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985" tIns="46493" rIns="92985" bIns="46493"/>
          <a:lstStyle/>
          <a:p>
            <a:r>
              <a:rPr lang="en-US"/>
              <a:t>This is a list of the objectives of the course.</a:t>
            </a:r>
          </a:p>
          <a:p>
            <a:endParaRPr lang="en-US"/>
          </a:p>
          <a:p>
            <a:r>
              <a:rPr lang="en-US"/>
              <a:t>This course prepares you to do the following:</a:t>
            </a:r>
          </a:p>
          <a:p>
            <a:r>
              <a:rPr lang="en-US"/>
              <a:t>• Use LabVIEW to create applications.</a:t>
            </a:r>
          </a:p>
          <a:p>
            <a:r>
              <a:rPr lang="en-US"/>
              <a:t>• Understand front panels, block diagrams, and icons and connector panes.</a:t>
            </a:r>
          </a:p>
          <a:p>
            <a:r>
              <a:rPr lang="en-US"/>
              <a:t>• Use built-in LabVIEW functions.</a:t>
            </a:r>
          </a:p>
          <a:p>
            <a:r>
              <a:rPr lang="en-US"/>
              <a:t>• Create and save programs in LabVIEW so you can use them as subroutines.</a:t>
            </a:r>
          </a:p>
          <a:p>
            <a:endParaRPr lang="en-US"/>
          </a:p>
          <a:p>
            <a:r>
              <a:rPr lang="en-US"/>
              <a:t>This course does </a:t>
            </a:r>
            <a:r>
              <a:rPr lang="en-US" i="1"/>
              <a:t>not </a:t>
            </a:r>
            <a:r>
              <a:rPr lang="en-US"/>
              <a:t>describe any of the following:</a:t>
            </a:r>
          </a:p>
          <a:p>
            <a:r>
              <a:rPr lang="en-US"/>
              <a:t>• Programming theory</a:t>
            </a:r>
          </a:p>
          <a:p>
            <a:r>
              <a:rPr lang="en-US"/>
              <a:t>• Every built-in LabVIEW function or object</a:t>
            </a:r>
          </a:p>
          <a:p>
            <a:r>
              <a:rPr lang="en-US"/>
              <a:t>• Analog-to-digital (A/D) theory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5F964-ECCD-E642-89B9-C925237BE756}" type="slidenum">
              <a:rPr lang="en-US"/>
              <a:pPr/>
              <a:t>20</a:t>
            </a:fld>
            <a:endParaRPr lang="en-US"/>
          </a:p>
        </p:txBody>
      </p:sp>
      <p:sp>
        <p:nvSpPr>
          <p:cNvPr id="1157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r>
              <a:rPr lang="en-US"/>
              <a:t>Estimate completion time: 20 minutes. The exercise is easy, but since it will be the first VI that we actually create, it is good to allow ample time to explore the LabVIEW environment.</a:t>
            </a:r>
          </a:p>
          <a:p>
            <a:endParaRPr lang="en-US"/>
          </a:p>
          <a:p>
            <a:r>
              <a:rPr lang="en-US"/>
              <a:t>Instructions: Build a VI that converts °C to °F. When run, the VI should take an input value (°C), multiply it by 1.8, add 32, and display the result (°F). The front panel should display both the input value and the result. Save the VI as Convert C to F.vi.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E1458-75B8-AE4D-B783-19BFB7601CBF}" type="slidenum">
              <a:rPr lang="en-US"/>
              <a:pPr/>
              <a:t>21</a:t>
            </a:fld>
            <a:endParaRPr lang="en-US"/>
          </a:p>
        </p:txBody>
      </p:sp>
      <p:sp>
        <p:nvSpPr>
          <p:cNvPr id="1792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p:txBody>
          <a:bodyPr/>
          <a:lstStyle/>
          <a:p>
            <a:pPr>
              <a:lnSpc>
                <a:spcPct val="80000"/>
              </a:lnSpc>
            </a:pPr>
            <a:r>
              <a:rPr lang="en-US"/>
              <a:t>When your VI is not executable, a broken arrow is displayed in the Run button in the palette.</a:t>
            </a:r>
          </a:p>
          <a:p>
            <a:pPr>
              <a:lnSpc>
                <a:spcPct val="80000"/>
              </a:lnSpc>
            </a:pPr>
            <a:endParaRPr lang="en-US"/>
          </a:p>
          <a:p>
            <a:pPr>
              <a:lnSpc>
                <a:spcPct val="80000"/>
              </a:lnSpc>
            </a:pPr>
            <a:r>
              <a:rPr lang="en-US" b="1"/>
              <a:t>Finding Errors</a:t>
            </a:r>
            <a:r>
              <a:rPr lang="en-US"/>
              <a:t>: To list errors, click on the broken arrow. To locate the bad object, click on the error message.</a:t>
            </a:r>
          </a:p>
          <a:p>
            <a:pPr>
              <a:lnSpc>
                <a:spcPct val="80000"/>
              </a:lnSpc>
            </a:pPr>
            <a:r>
              <a:rPr lang="en-US" b="1"/>
              <a:t>Execution Highlighting</a:t>
            </a:r>
            <a:r>
              <a:rPr lang="en-US"/>
              <a:t>: Animates the diagram and traces the flow of the data, allowing you to view intermediate values.</a:t>
            </a:r>
          </a:p>
          <a:p>
            <a:pPr lvl="1">
              <a:lnSpc>
                <a:spcPct val="80000"/>
              </a:lnSpc>
            </a:pPr>
            <a:r>
              <a:rPr lang="en-US"/>
              <a:t>Click on the </a:t>
            </a:r>
            <a:r>
              <a:rPr lang="en-US" b="1"/>
              <a:t>light bulb</a:t>
            </a:r>
            <a:r>
              <a:rPr lang="en-US"/>
              <a:t> on the toolbar.</a:t>
            </a:r>
          </a:p>
          <a:p>
            <a:pPr>
              <a:lnSpc>
                <a:spcPct val="80000"/>
              </a:lnSpc>
            </a:pPr>
            <a:r>
              <a:rPr lang="en-US" b="1"/>
              <a:t>Probe</a:t>
            </a:r>
            <a:r>
              <a:rPr lang="en-US"/>
              <a:t>: Used to view values in arrays and clusters.</a:t>
            </a:r>
          </a:p>
          <a:p>
            <a:pPr lvl="1">
              <a:lnSpc>
                <a:spcPct val="80000"/>
              </a:lnSpc>
            </a:pPr>
            <a:r>
              <a:rPr lang="en-US"/>
              <a:t>Click on wires with the </a:t>
            </a:r>
            <a:r>
              <a:rPr lang="en-US" b="1"/>
              <a:t>Probe </a:t>
            </a:r>
            <a:r>
              <a:rPr lang="en-US"/>
              <a:t>tool or right-click on the wire to set probes.</a:t>
            </a:r>
          </a:p>
          <a:p>
            <a:pPr>
              <a:lnSpc>
                <a:spcPct val="80000"/>
              </a:lnSpc>
            </a:pPr>
            <a:r>
              <a:rPr lang="en-US" b="1"/>
              <a:t>Breakpoint</a:t>
            </a:r>
            <a:r>
              <a:rPr lang="en-US"/>
              <a:t>: Set pauses at different locations on the diagram.</a:t>
            </a:r>
          </a:p>
          <a:p>
            <a:pPr lvl="1">
              <a:lnSpc>
                <a:spcPct val="80000"/>
              </a:lnSpc>
            </a:pPr>
            <a:r>
              <a:rPr lang="en-US"/>
              <a:t>Click on wires or objects with the </a:t>
            </a:r>
            <a:r>
              <a:rPr lang="en-US" b="1"/>
              <a:t>Breakpoint </a:t>
            </a:r>
            <a:r>
              <a:rPr lang="en-US"/>
              <a:t>tool to set breakpoints.</a:t>
            </a:r>
          </a:p>
          <a:p>
            <a:pPr lvl="1">
              <a:lnSpc>
                <a:spcPct val="80000"/>
              </a:lnSpc>
            </a:pPr>
            <a:r>
              <a:rPr lang="en-US"/>
              <a:t>	</a:t>
            </a:r>
          </a:p>
          <a:p>
            <a:pPr>
              <a:lnSpc>
                <a:spcPct val="80000"/>
              </a:lnSpc>
            </a:pPr>
            <a:r>
              <a:rPr lang="en-US"/>
              <a:t>Use </a:t>
            </a:r>
            <a:r>
              <a:rPr lang="en-US" b="1"/>
              <a:t>Debug Demonstrate</a:t>
            </a:r>
            <a:r>
              <a:rPr lang="en-US"/>
              <a:t> VI from BASICS.LLB to demonstrate the options and tools.</a:t>
            </a:r>
          </a:p>
          <a:p>
            <a:pPr>
              <a:lnSpc>
                <a:spcPct val="80000"/>
              </a:lnSpc>
            </a:pPr>
            <a:endParaRPr lang="en-US"/>
          </a:p>
          <a:p>
            <a:pPr>
              <a:lnSpc>
                <a:spcPct val="80000"/>
              </a:lnSpc>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140F7-FD58-E04A-9B22-ACE169A5C280}" type="slidenum">
              <a:rPr lang="en-US"/>
              <a:pPr/>
              <a:t>22</a:t>
            </a:fld>
            <a:endParaRPr lang="en-US"/>
          </a:p>
        </p:txBody>
      </p:sp>
      <p:sp>
        <p:nvSpPr>
          <p:cNvPr id="114690"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E5255-9F57-1144-B796-74A8D8AABEE7}" type="slidenum">
              <a:rPr lang="en-US"/>
              <a:pPr/>
              <a:t>23</a:t>
            </a:fld>
            <a:endParaRPr lang="en-US"/>
          </a:p>
        </p:txBody>
      </p:sp>
      <p:sp>
        <p:nvSpPr>
          <p:cNvPr id="343042" name="Rectangle 2"/>
          <p:cNvSpPr>
            <a:spLocks noChangeArrowheads="1" noTextEdit="1"/>
          </p:cNvSpPr>
          <p:nvPr>
            <p:ph type="sldImg"/>
          </p:nvPr>
        </p:nvSpPr>
        <p:spPr bwMode="auto">
          <a:xfrm>
            <a:off x="835025" y="304800"/>
            <a:ext cx="5322888" cy="39925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bwMode="auto">
          <a:xfrm>
            <a:off x="700088" y="4410075"/>
            <a:ext cx="5591175" cy="41767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48" tIns="45624" rIns="91248" bIns="45624"/>
          <a:lstStyle/>
          <a:p>
            <a:r>
              <a:rPr lang="en-US"/>
              <a:t>Just as control or indicator terminals on the block diagram can be viewed as an icon or a simple terminal, subVIs can be viewed as an icon, an expandable node, or an expanded node.  The different views merely depend on user preference and do not change the functionality of the subVI.</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E3B28-9E9D-B64F-A66C-0D49D70A360F}" type="slidenum">
              <a:rPr lang="en-US"/>
              <a:pPr/>
              <a:t>24</a:t>
            </a:fld>
            <a:endParaRPr lang="en-US"/>
          </a:p>
        </p:txBody>
      </p:sp>
      <p:sp>
        <p:nvSpPr>
          <p:cNvPr id="113666"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1027"/>
          <p:cNvSpPr>
            <a:spLocks noGrp="1" noChangeArrowheads="1"/>
          </p:cNvSpPr>
          <p:nvPr>
            <p:ph type="body" idx="1"/>
          </p:nvPr>
        </p:nvSpPr>
        <p:spPr/>
        <p:txBody>
          <a:bodyPr/>
          <a:lstStyle/>
          <a:p>
            <a:r>
              <a:rPr lang="en-US"/>
              <a:t>After you build a VI and create its icon and connector pane, you can use it in another VI. A VI within another VI is called a subVI. A subVI corresponds to a subroutine in text-based programming languages. Using subVIs helps you manage changes and debug the block diagram quickly.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2C24A-D56E-7E4E-BE75-17ECC1806376}" type="slidenum">
              <a:rPr lang="en-US"/>
              <a:pPr/>
              <a:t>25</a:t>
            </a:fld>
            <a:endParaRPr lang="en-US"/>
          </a:p>
        </p:txBody>
      </p:sp>
      <p:sp>
        <p:nvSpPr>
          <p:cNvPr id="173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p:txBody>
          <a:bodyPr/>
          <a:lstStyle/>
          <a:p>
            <a:r>
              <a:rPr lang="en-US"/>
              <a:t>Every VI displays an icon, shown above, in the upper right corner of the front panel and block diagram windows. An icon is a graphical representation of a VI. It can contain text, images, or a combination of both. If you use a VI as a subVI, the icon identifies the subVI on the block diagram of the VI.</a:t>
            </a:r>
          </a:p>
          <a:p>
            <a:endParaRPr lang="en-US"/>
          </a:p>
          <a:p>
            <a:r>
              <a:rPr lang="en-US"/>
              <a:t>The connector shows terminals available for transfer or data to and from the subVI. There are several connector patterns to choose from. Right click on the connector and select the pattern from the </a:t>
            </a:r>
            <a:r>
              <a:rPr lang="en-US" b="1"/>
              <a:t>Patterns</a:t>
            </a:r>
            <a:r>
              <a:rPr lang="en-US"/>
              <a:t> menu. From there you can assign controls and indicators on the front panel to the connector terminal, as we will see later.</a:t>
            </a:r>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29B6C-8C11-D145-99F2-0F3998624BAE}" type="slidenum">
              <a:rPr lang="en-US"/>
              <a:pPr/>
              <a:t>26</a:t>
            </a:fld>
            <a:endParaRPr lang="en-US"/>
          </a:p>
        </p:txBody>
      </p:sp>
      <p:sp>
        <p:nvSpPr>
          <p:cNvPr id="112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r>
              <a:rPr lang="en-US"/>
              <a:t>The above block diagram contains two subVIs. To see the front panel of a subVI, simply double click the subVI. You can also view the hierarchy of subVIs within a top level VI by clicking on Browse </a:t>
            </a:r>
            <a:r>
              <a:rPr lang="en-US">
                <a:cs typeface="Times New Roman" charset="0"/>
              </a:rPr>
              <a:t>» Show VI Hierarchy.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3823F-B313-E042-A124-5E7B8B1C385B}" type="slidenum">
              <a:rPr lang="en-US"/>
              <a:pPr/>
              <a:t>27</a:t>
            </a:fld>
            <a:endParaRPr lang="en-US"/>
          </a:p>
        </p:txBody>
      </p:sp>
      <p:sp>
        <p:nvSpPr>
          <p:cNvPr id="331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7FBCC-3E75-4E4E-8FCF-433E5D84469B}" type="slidenum">
              <a:rPr lang="en-US"/>
              <a:pPr/>
              <a:t>28</a:t>
            </a:fld>
            <a:endParaRPr lang="en-US"/>
          </a:p>
        </p:txBody>
      </p:sp>
      <p:sp>
        <p:nvSpPr>
          <p:cNvPr id="1116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r>
              <a:rPr lang="en-US"/>
              <a:t>Create custom icons to replace the default icon by right-clicking the icon in the upper right corner of the front panel or block diagram and selecting </a:t>
            </a:r>
            <a:r>
              <a:rPr lang="en-US" b="1"/>
              <a:t>Edit Icon </a:t>
            </a:r>
            <a:r>
              <a:rPr lang="en-US"/>
              <a:t>from the shortcut menu or by double-clicking the icon in the upper right corner of the front panel. You also can edit icons by selecting </a:t>
            </a:r>
            <a:r>
              <a:rPr lang="en-US" b="1"/>
              <a:t>File»VI Properties</a:t>
            </a:r>
            <a:r>
              <a:rPr lang="en-US"/>
              <a:t>, selecting </a:t>
            </a:r>
            <a:r>
              <a:rPr lang="en-US" b="1"/>
              <a:t>General </a:t>
            </a:r>
            <a:r>
              <a:rPr lang="en-US"/>
              <a:t>from the </a:t>
            </a:r>
            <a:r>
              <a:rPr lang="en-US" b="1"/>
              <a:t>Category </a:t>
            </a:r>
            <a:r>
              <a:rPr lang="en-US"/>
              <a:t>pull-down menu, and clicking the </a:t>
            </a:r>
            <a:r>
              <a:rPr lang="en-US" b="1"/>
              <a:t>Edit Icon </a:t>
            </a:r>
            <a:r>
              <a:rPr lang="en-US"/>
              <a:t>button. Use the tools on the left side of the </a:t>
            </a:r>
            <a:r>
              <a:rPr lang="en-US" b="1"/>
              <a:t>Icon Editor </a:t>
            </a:r>
            <a:r>
              <a:rPr lang="en-US"/>
              <a:t>dialog box to create the icon design in the editing area. The normal size image of the icon appears in the appropriate box to the right of the editing area.</a:t>
            </a:r>
          </a:p>
          <a:p>
            <a:endParaRPr lang="en-US"/>
          </a:p>
          <a:p>
            <a:r>
              <a:rPr lang="en-US"/>
              <a:t>You also can drag a graphic from anywhere in your file system and drop it in the upper right corner of the front panel or block diagram. LabVIEW converts the graphic to a 32 × 32 pixel icon.</a:t>
            </a:r>
          </a:p>
          <a:p>
            <a:endParaRPr lang="en-US"/>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B7924-9986-CF4B-AA53-9223537EAAB8}" type="slidenum">
              <a:rPr lang="en-US"/>
              <a:pPr/>
              <a:t>29</a:t>
            </a:fld>
            <a:endParaRPr lang="en-US"/>
          </a:p>
        </p:txBody>
      </p:sp>
      <p:sp>
        <p:nvSpPr>
          <p:cNvPr id="110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r>
              <a:rPr lang="en-US"/>
              <a:t>To use a VI as a subVI, you need to build a connector pane. The connector pane is a set of terminals that corresponds to the controls and indicators of that VI, similar to the parameter list of a function call in text-based programming languages. The connector pane defines the inputs and outputs you can wire to the VI so you can use it as a subVI.</a:t>
            </a:r>
          </a:p>
          <a:p>
            <a:endParaRPr lang="en-US"/>
          </a:p>
          <a:p>
            <a:r>
              <a:rPr lang="en-US"/>
              <a:t>Define connections by assigning a front panel control or indicator to each of the connector pane terminals. To define a connector pane, right-click the icon in the upper right corner of the front panel window and select </a:t>
            </a:r>
            <a:r>
              <a:rPr lang="en-US" b="1"/>
              <a:t>Show Connector </a:t>
            </a:r>
            <a:r>
              <a:rPr lang="en-US"/>
              <a:t>from the shortcut menu. The connector pane replaces the icon. Each rectangle on the connector pane represents a terminal. Use the rectangles to assign inputs and outputs. The number of terminals LabVIEW displays on the connector pane depends on the number of controls and indicators on the front panel. The above front panel has four controls and one indicator, so LabVIEW displays four input terminals and one output terminal on the connector pane.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AAD4B-9360-D34A-BF86-41EBB3C7BA52}" type="slidenum">
              <a:rPr lang="en-US"/>
              <a:pPr/>
              <a:t>3</a:t>
            </a:fld>
            <a:endParaRPr lang="en-US"/>
          </a:p>
        </p:txBody>
      </p:sp>
      <p:sp>
        <p:nvSpPr>
          <p:cNvPr id="129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6A5DE-5FC0-4D4A-9611-C0CA71F3A401}" type="slidenum">
              <a:rPr lang="en-US"/>
              <a:pPr/>
              <a:t>30</a:t>
            </a:fld>
            <a:endParaRPr lang="en-US"/>
          </a:p>
        </p:txBody>
      </p:sp>
      <p:sp>
        <p:nvSpPr>
          <p:cNvPr id="1095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r>
              <a:rPr lang="en-US"/>
              <a:t>After you select a pattern to use for your connector pane, you must define connections by assigning a front panel control or indicator to each of the connector pane terminals. When you link controls and indicators to the connector pane, place inputs on the left and outputs on the right to prevent complicated, unclear wiring patterns in your VIs. To assign a terminal to a front panel control or indicator, click a terminal of the connector pane. Click the front panel control or indicator you want to assign to the terminal. Click an open area of the front panel. The terminal changes to the data type color of the control to indicate that you connected the terminal. You also can select the control or indicator first and then select the terminal.</a:t>
            </a:r>
          </a:p>
          <a:p>
            <a:endParaRPr lang="en-US"/>
          </a:p>
          <a:p>
            <a:r>
              <a:rPr lang="en-US"/>
              <a:t>Make sure you save the VI after you have made the terminal assignments.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B66FA-FF99-0D4A-AE6C-DA05C15C9C3A}" type="slidenum">
              <a:rPr lang="en-US"/>
              <a:pPr/>
              <a:t>31</a:t>
            </a:fld>
            <a:endParaRPr lang="en-US"/>
          </a:p>
        </p:txBody>
      </p:sp>
      <p:sp>
        <p:nvSpPr>
          <p:cNvPr id="381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r>
              <a:rPr lang="en-US"/>
              <a:t>There are several ways to organize your subVIs. The most common way is to organize by application. In this case, all the VI</a:t>
            </a:r>
            <a:r>
              <a:rPr lang="ja-JP" altLang="en-US">
                <a:latin typeface="Arial"/>
              </a:rPr>
              <a:t>’</a:t>
            </a:r>
            <a:r>
              <a:rPr lang="en-US"/>
              <a:t>s for a particular application are saved into the same directory or into a VI Library file. Saving into a library file allows you to transport an entire application within a single file.</a:t>
            </a:r>
          </a:p>
          <a:p>
            <a:endParaRPr lang="en-US"/>
          </a:p>
          <a:p>
            <a:r>
              <a:rPr lang="en-US"/>
              <a:t>Saving into library is simple. After clicking Save As…, click New VI Library. This will allow you to name the library, and then save your VI into it. To add subsequent VI</a:t>
            </a:r>
            <a:r>
              <a:rPr lang="ja-JP" altLang="en-US">
                <a:latin typeface="Arial"/>
              </a:rPr>
              <a:t>’</a:t>
            </a:r>
            <a:r>
              <a:rPr lang="en-US"/>
              <a:t>s, simply double click the .llb file from the standard Save window, and give the VI a name.</a:t>
            </a:r>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861A9-59BD-2047-B4AE-2873796909BA}" type="slidenum">
              <a:rPr lang="en-US"/>
              <a:pPr/>
              <a:t>32</a:t>
            </a:fld>
            <a:endParaRPr lang="en-US"/>
          </a:p>
        </p:txBody>
      </p:sp>
      <p:sp>
        <p:nvSpPr>
          <p:cNvPr id="3840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4003" name="Rectangle 3"/>
          <p:cNvSpPr>
            <a:spLocks noGrp="1" noChangeArrowheads="1"/>
          </p:cNvSpPr>
          <p:nvPr>
            <p:ph type="body" idx="1"/>
          </p:nvPr>
        </p:nvSpPr>
        <p:spPr/>
        <p:txBody>
          <a:bodyPr/>
          <a:lstStyle/>
          <a:p>
            <a:r>
              <a:rPr lang="en-US"/>
              <a:t>After you build a VI and create its icon and connector pane, you can use it as a subVI. To place a subVI on the block diagram, select </a:t>
            </a:r>
            <a:r>
              <a:rPr lang="en-US" b="1"/>
              <a:t>Functions»Select a VI</a:t>
            </a:r>
            <a:r>
              <a:rPr lang="en-US"/>
              <a:t>. Navigate to and double-click the VI you want to use as a subVI and place it on the block diagram.</a:t>
            </a:r>
          </a:p>
          <a:p>
            <a:endParaRPr lang="en-US"/>
          </a:p>
          <a:p>
            <a:r>
              <a:rPr lang="en-US"/>
              <a:t>You also can place an open VI on the block diagram of another open VI by using the Positioning tool to click the icon in the upper right corner of the front panel or block diagram of the VI you want to use as a subVI and drag the icon to the block diagram of the other VI.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8928E-9BD4-594F-ACDD-3B6E57AA5FAD}" type="slidenum">
              <a:rPr lang="en-US"/>
              <a:pPr/>
              <a:t>33</a:t>
            </a:fld>
            <a:endParaRPr lang="en-US"/>
          </a:p>
        </p:txBody>
      </p:sp>
      <p:sp>
        <p:nvSpPr>
          <p:cNvPr id="3860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r>
              <a:rPr lang="en-US"/>
              <a:t>LabVIEW has many keystroke shortcuts that make working easier. The most common shortcuts are listed above.</a:t>
            </a:r>
          </a:p>
          <a:p>
            <a:endParaRPr lang="en-US"/>
          </a:p>
          <a:p>
            <a:r>
              <a:rPr lang="en-US"/>
              <a:t>While the Automatic Selection Tool is great for choosing the tool you would like to use in LabVIEW, there are sometimes cases when you want manual control. Use the Tab key to toggle between the four most common tools (Operate Value, Position/Size/Select, Edit Text, Set Color on Front Panel and Operate Value, Position/Size/Select, Edit Text, Connect Wire on Block Diagram). Once you are finished with the tool you choose, you can press &lt;Shift-Tab&gt; to turn the Automatic Selection Tool on.</a:t>
            </a:r>
          </a:p>
          <a:p>
            <a:endParaRPr lang="en-US"/>
          </a:p>
          <a:p>
            <a:r>
              <a:rPr lang="en-US"/>
              <a:t>In the Tools » Options… dialog, there are many configurable options for customizing your Front Panel, Block Diagram, Colors, Printing, and much more.</a:t>
            </a:r>
          </a:p>
          <a:p>
            <a:endParaRPr lang="en-US"/>
          </a:p>
          <a:p>
            <a:r>
              <a:rPr lang="en-US"/>
              <a:t>Similar to the LabVIEW Options, you can configure VI specific properties by going to File » VI Properties… There you can document the VI, change the appearance of the window, and customize it in several other ways.</a:t>
            </a:r>
            <a:endParaRPr 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14B53-6E1A-6E49-BA95-7549E4D480FE}" type="slidenum">
              <a:rPr lang="en-US"/>
              <a:pPr/>
              <a:t>34</a:t>
            </a:fld>
            <a:endParaRPr lang="en-US"/>
          </a:p>
        </p:txBody>
      </p:sp>
      <p:sp>
        <p:nvSpPr>
          <p:cNvPr id="3880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F35C2-7330-D349-8014-4A4460AC2D48}" type="slidenum">
              <a:rPr lang="en-US"/>
              <a:pPr/>
              <a:t>35</a:t>
            </a:fld>
            <a:endParaRPr lang="en-US"/>
          </a:p>
        </p:txBody>
      </p:sp>
      <p:sp>
        <p:nvSpPr>
          <p:cNvPr id="3921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r>
              <a:rPr lang="en-US"/>
              <a:t>Above is the DAQ Assistant window that can be quickly configured to read temperature from a Data Acquisition (DAQ) board.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41B33-5E85-B341-B3ED-927E2C5EED77}" type="slidenum">
              <a:rPr lang="en-US"/>
              <a:pPr/>
              <a:t>36</a:t>
            </a:fld>
            <a:endParaRPr lang="en-US"/>
          </a:p>
        </p:txBody>
      </p:sp>
      <p:sp>
        <p:nvSpPr>
          <p:cNvPr id="394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pPr>
              <a:lnSpc>
                <a:spcPct val="90000"/>
              </a:lnSpc>
            </a:pPr>
            <a:r>
              <a:rPr lang="en-US" b="1"/>
              <a:t>Resolution: </a:t>
            </a:r>
            <a:r>
              <a:rPr lang="en-US"/>
              <a:t>When acquiring data to a computer, an Analog-to-Digital Converter (ADC) takes an analog signal and turns it into a binary number. Therefore, each binary number from the ADC represents a certain voltage level.  The ADC returns the highest possible level without going over the actual voltage level of the analog signal. Resolution refers to the number of binary levels the ADC can use to represent a signal. To figure out the number of binary levels available based on the resolution you simply take 2</a:t>
            </a:r>
            <a:r>
              <a:rPr lang="en-US" baseline="30000"/>
              <a:t>Resolution</a:t>
            </a:r>
            <a:r>
              <a:rPr lang="en-US"/>
              <a:t>.  Therefore, the higher the resolution, the more levels you will have to represent your signal.  For instance, an ADC with 3-bit resolution can measure 2</a:t>
            </a:r>
            <a:r>
              <a:rPr lang="en-US" baseline="30000"/>
              <a:t>3</a:t>
            </a:r>
            <a:r>
              <a:rPr lang="en-US"/>
              <a:t> or 8 voltage levels, while an ADC with 12-bit resolution can measure 2</a:t>
            </a:r>
            <a:r>
              <a:rPr lang="en-US" baseline="30000"/>
              <a:t>12</a:t>
            </a:r>
            <a:r>
              <a:rPr lang="en-US"/>
              <a:t> or 4096 voltage levels.</a:t>
            </a:r>
          </a:p>
          <a:p>
            <a:pPr>
              <a:lnSpc>
                <a:spcPct val="90000"/>
              </a:lnSpc>
            </a:pPr>
            <a:endParaRPr lang="en-US"/>
          </a:p>
          <a:p>
            <a:pPr>
              <a:lnSpc>
                <a:spcPct val="90000"/>
              </a:lnSpc>
            </a:pPr>
            <a:r>
              <a:rPr lang="en-US" b="1"/>
              <a:t>Range:</a:t>
            </a:r>
            <a:r>
              <a:rPr lang="en-US"/>
              <a:t> Unlike the resolution of the ADC, the range of the ADC is selectable.  Most DAQ devices offer a range from 0 - +10 or -10 to +10.  The range is chosen when you configure your device in NI-DAQ. Keep in mind that the resolution of the ADC will be spread over whatever range you choose.  The larger the range, the more spread out your resolution will be, and you will get a worse representation of your signal.  Thus it is important to pick your range to properly fit your input signal.</a:t>
            </a:r>
          </a:p>
          <a:p>
            <a:pPr>
              <a:lnSpc>
                <a:spcPct val="90000"/>
              </a:lnSpc>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4A089BF-F546-664E-8160-A5AED75E0AA5}" type="slidenum">
              <a:rPr lang="en-US"/>
              <a:pPr/>
              <a:t>37</a:t>
            </a:fld>
            <a:endParaRPr lang="en-US"/>
          </a:p>
        </p:txBody>
      </p:sp>
      <p:sp>
        <p:nvSpPr>
          <p:cNvPr id="396290" name="Rectangle 2"/>
          <p:cNvSpPr>
            <a:spLocks noGrp="1" noChangeArrowheads="1"/>
          </p:cNvSpPr>
          <p:nvPr>
            <p:ph type="body" idx="1"/>
          </p:nvPr>
        </p:nvSpPr>
        <p:spPr>
          <a:xfrm>
            <a:off x="904875" y="450850"/>
            <a:ext cx="5127625" cy="8001000"/>
          </a:xfrm>
        </p:spPr>
        <p:txBody>
          <a:bodyPr/>
          <a:lstStyle/>
          <a:p>
            <a:r>
              <a:rPr lang="en-US" b="1"/>
              <a:t>Gain:</a:t>
            </a:r>
            <a:r>
              <a:rPr lang="en-US"/>
              <a:t> Properly choosing the range of your ADC is one way to make sure you are maximizing the resolution of your ADC.  Another way to help your signal maximize the resolution of the ADC is by applying a gain.  Gain refers to any amplification or attenuation of a signal. The gain setting is a scaling factor. Each voltage level on your incoming signal is multiplied by the gain setting to achieve the amplified or attenuated signal. Unlike resolution that is a fixed setting of the ADC, and range that is chosen when the DAQ device is configured, the gain is specified indirectly through a setting called input limits.  Input limits refers to the minimum and maximum values of your actual analog input signal. Based on the input limits you set, the largest possible gain is applied to your signal that will keep the signal within the chosen range of the ADC.  So instead of needing to calculate the best gain based on your signal and the chosen range, all you need to know is the minimum and maximum values of your signal. </a:t>
            </a:r>
          </a:p>
          <a:p>
            <a:endParaRPr lang="en-US"/>
          </a:p>
          <a:p>
            <a:endParaRPr lang="en-US"/>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25DCD-F262-D449-8239-54AD4EC4298E}" type="slidenum">
              <a:rPr lang="en-US"/>
              <a:pPr/>
              <a:t>38</a:t>
            </a:fld>
            <a:endParaRPr lang="en-US"/>
          </a:p>
        </p:txBody>
      </p:sp>
      <p:sp>
        <p:nvSpPr>
          <p:cNvPr id="398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r>
              <a:rPr lang="en-US"/>
              <a:t>There are many different hardware setups possible when acquiring data. All Data Acquisition systems require some sort of connection terminal that accepts a signal from your transducer and transmits it to the DAQ card. Four such terminal blocks are the BNC-2120, SC-2075, SCB-68, and NI-ELVIS.</a:t>
            </a:r>
          </a:p>
          <a:p>
            <a:endParaRPr lang="en-US"/>
          </a:p>
          <a:p>
            <a:r>
              <a:rPr lang="en-US"/>
              <a:t>The BNC-2120 is a shielded connector block with signal-labeled BNC connectors for easy connectivity to your DAQ device. It also provides a function generator, quadrature encoder, temperature reference, thermocouple connector, and LED so that you can test the functionality of your hardware.</a:t>
            </a:r>
          </a:p>
          <a:p>
            <a:endParaRPr lang="en-US"/>
          </a:p>
          <a:p>
            <a:r>
              <a:rPr lang="en-US"/>
              <a:t>The SC-2075 provides breadboard area for prototyping and BNC and spring terminal connectivity. The built-in </a:t>
            </a:r>
            <a:r>
              <a:rPr lang="en-US">
                <a:cs typeface="Times New Roman" charset="0"/>
              </a:rPr>
              <a:t>±15 V or adjustable 0 to 5 V power supply and LED</a:t>
            </a:r>
            <a:r>
              <a:rPr lang="ja-JP" altLang="en-US">
                <a:latin typeface="Arial"/>
                <a:cs typeface="Times New Roman" charset="0"/>
              </a:rPr>
              <a:t>’</a:t>
            </a:r>
            <a:r>
              <a:rPr lang="en-US">
                <a:cs typeface="Times New Roman" charset="0"/>
              </a:rPr>
              <a:t>s make the SC-2075 ideal for academic laboratories.</a:t>
            </a:r>
          </a:p>
          <a:p>
            <a:endParaRPr lang="en-US">
              <a:cs typeface="Times New Roman" charset="0"/>
            </a:endParaRPr>
          </a:p>
          <a:p>
            <a:r>
              <a:rPr lang="en-US">
                <a:cs typeface="Times New Roman" charset="0"/>
              </a:rPr>
              <a:t>The SCB-68 is a shielded I/O connector block for rugged, very low-noise signal termination. It includes general-purpose breadboard areas (two) as well as an IC temperature sensor for cold-junction compensation in temperature measurements.</a:t>
            </a:r>
          </a:p>
          <a:p>
            <a:endParaRPr lang="en-US">
              <a:cs typeface="Times New Roman" charset="0"/>
            </a:endParaRPr>
          </a:p>
          <a:p>
            <a:r>
              <a:rPr lang="en-US"/>
              <a:t>NI-ELVIS (Educational Laboratory Virtual Instrumentation Suite) is a LabVIEW-based design and prototyping environment and consists of LabVIEW-based virtual instruments, a multifunction data acquisition device, and a custom-designed bench-top workstation and prototyping board. </a:t>
            </a:r>
          </a:p>
          <a:p>
            <a:endParaRPr lang="en-US">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AF020-6E02-B845-811E-B1DD25E02977}" type="slidenum">
              <a:rPr lang="en-US"/>
              <a:pPr/>
              <a:t>39</a:t>
            </a:fld>
            <a:endParaRPr lang="en-US"/>
          </a:p>
        </p:txBody>
      </p:sp>
      <p:sp>
        <p:nvSpPr>
          <p:cNvPr id="400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r>
              <a:rPr lang="en-US"/>
              <a:t>Note: To complete this exercise, you will need the IC temperature sensor available on either the BNC-2120, SCB-68 or DAQ Signal Accessory. </a:t>
            </a:r>
          </a:p>
          <a:p>
            <a:r>
              <a:rPr lang="en-US"/>
              <a:t>Estimated completion time: 30 minutes.</a:t>
            </a:r>
          </a:p>
          <a:p>
            <a:endParaRPr lang="en-US"/>
          </a:p>
          <a:p>
            <a:r>
              <a:rPr lang="en-US"/>
              <a:t>Instructions: This exercise has three parts.</a:t>
            </a:r>
          </a:p>
          <a:p>
            <a:r>
              <a:rPr lang="en-US"/>
              <a:t>First, create an icon and connector for Convert C to F.vi (Exercise 1). The icon should remind you of the functionality of the VI (e.g. C</a:t>
            </a:r>
            <a:r>
              <a:rPr lang="en-US">
                <a:sym typeface="Wingdings" charset="0"/>
              </a:rPr>
              <a:t>F or CtoF). The connector should have one input and one output, allowing a terminal for °C in, and °F out.</a:t>
            </a:r>
          </a:p>
          <a:p>
            <a:r>
              <a:rPr lang="en-US">
                <a:sym typeface="Wingdings" charset="0"/>
              </a:rPr>
              <a:t>Second, create a top level VI that acquires a data point from channel 0 (the temperature sensor) of your DAQ board and allows the user to display the temperature in Celsius or Fahrenheit. To do this you will need to acquire a single data point from your DAQ board and scale it by a factor of 100. This will give you °C. You should have a Boolean switch or button that allows the user to select Celsius or Fahrenheit. If the user selects Celsius, the scaled value should be displayed in a thermometer indicator. If the user selects Fahrenheit, the Celsius value should be passed into Convert C to F.vi (used as a subVI), and the output Fahrenheit value should be displayed.</a:t>
            </a:r>
          </a:p>
          <a:p>
            <a:r>
              <a:rPr lang="en-US" i="1">
                <a:sym typeface="Wingdings" charset="0"/>
              </a:rPr>
              <a:t>	Hint</a:t>
            </a:r>
            <a:r>
              <a:rPr lang="en-US">
                <a:sym typeface="Wingdings" charset="0"/>
              </a:rPr>
              <a:t>: Use the </a:t>
            </a:r>
            <a:r>
              <a:rPr lang="en-US" b="1">
                <a:sym typeface="Wingdings" charset="0"/>
              </a:rPr>
              <a:t>Select</a:t>
            </a:r>
            <a:r>
              <a:rPr lang="en-US">
                <a:sym typeface="Wingdings" charset="0"/>
              </a:rPr>
              <a:t> function in the </a:t>
            </a:r>
            <a:r>
              <a:rPr lang="en-US" b="1">
                <a:sym typeface="Wingdings" charset="0"/>
              </a:rPr>
              <a:t>Comparison</a:t>
            </a:r>
            <a:r>
              <a:rPr lang="en-US">
                <a:sym typeface="Wingdings" charset="0"/>
              </a:rPr>
              <a:t> palette.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29A52-1C7B-FE4A-9A5E-8880EA654176}" type="slidenum">
              <a:rPr lang="en-US"/>
              <a:pPr/>
              <a:t>4</a:t>
            </a:fld>
            <a:endParaRPr lang="en-US"/>
          </a:p>
        </p:txBody>
      </p:sp>
      <p:sp>
        <p:nvSpPr>
          <p:cNvPr id="19458" name="Rectangle 2"/>
          <p:cNvSpPr>
            <a:spLocks noChangeArrowheads="1"/>
          </p:cNvSpPr>
          <p:nvPr>
            <p:ph type="sldImg"/>
          </p:nvPr>
        </p:nvSpPr>
        <p:spPr bwMode="auto">
          <a:xfrm>
            <a:off x="1196975" y="598488"/>
            <a:ext cx="4659313" cy="34940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15988" y="4419600"/>
            <a:ext cx="5108575" cy="4191000"/>
          </a:xfrm>
          <a:prstGeom prst="rect">
            <a:avLst/>
          </a:prstGeom>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70" tIns="45735" rIns="91470" bIns="45735"/>
          <a:lstStyle/>
          <a:p>
            <a:pPr marL="173038" indent="-173038">
              <a:lnSpc>
                <a:spcPct val="89000"/>
              </a:lnSpc>
              <a:spcBef>
                <a:spcPct val="0"/>
              </a:spcBef>
            </a:pPr>
            <a:r>
              <a:rPr lang="en-US"/>
              <a:t>LabVIEW programs are called virtual instruments (VIs).</a:t>
            </a:r>
          </a:p>
          <a:p>
            <a:pPr marL="173038" indent="-173038">
              <a:lnSpc>
                <a:spcPct val="89000"/>
              </a:lnSpc>
              <a:spcBef>
                <a:spcPct val="0"/>
              </a:spcBef>
            </a:pPr>
            <a:endParaRPr lang="en-US"/>
          </a:p>
          <a:p>
            <a:pPr marL="173038" indent="-173038">
              <a:lnSpc>
                <a:spcPct val="89000"/>
              </a:lnSpc>
              <a:spcBef>
                <a:spcPct val="0"/>
              </a:spcBef>
            </a:pPr>
            <a:r>
              <a:rPr lang="en-US"/>
              <a:t>Stress that controls equal inputs, indicators equal outputs.</a:t>
            </a:r>
          </a:p>
          <a:p>
            <a:pPr marL="173038" indent="-173038">
              <a:lnSpc>
                <a:spcPct val="89000"/>
              </a:lnSpc>
              <a:spcBef>
                <a:spcPct val="0"/>
              </a:spcBef>
            </a:pPr>
            <a:endParaRPr lang="en-US"/>
          </a:p>
          <a:p>
            <a:pPr marL="173038" indent="-173038">
              <a:lnSpc>
                <a:spcPct val="89000"/>
              </a:lnSpc>
              <a:spcBef>
                <a:spcPct val="0"/>
              </a:spcBef>
            </a:pPr>
            <a:r>
              <a:rPr lang="en-US"/>
              <a:t>Each VI contains three main parts:</a:t>
            </a:r>
          </a:p>
          <a:p>
            <a:pPr marL="173038" indent="-173038">
              <a:lnSpc>
                <a:spcPct val="89000"/>
              </a:lnSpc>
              <a:spcBef>
                <a:spcPct val="0"/>
              </a:spcBef>
              <a:buFontTx/>
              <a:buChar char="•"/>
            </a:pPr>
            <a:r>
              <a:rPr lang="en-US"/>
              <a:t>Front Panel – How the user interacts with the VI.</a:t>
            </a:r>
          </a:p>
          <a:p>
            <a:pPr marL="173038" indent="-173038">
              <a:lnSpc>
                <a:spcPct val="89000"/>
              </a:lnSpc>
              <a:spcBef>
                <a:spcPct val="0"/>
              </a:spcBef>
              <a:buFontTx/>
              <a:buChar char="•"/>
            </a:pPr>
            <a:r>
              <a:rPr lang="en-US"/>
              <a:t>Block Diagram – The code that controls the program.</a:t>
            </a:r>
          </a:p>
          <a:p>
            <a:pPr marL="173038" indent="-173038">
              <a:lnSpc>
                <a:spcPct val="89000"/>
              </a:lnSpc>
              <a:spcBef>
                <a:spcPct val="0"/>
              </a:spcBef>
              <a:buFontTx/>
              <a:buChar char="•"/>
            </a:pPr>
            <a:r>
              <a:rPr lang="en-US"/>
              <a:t>Icon/Connector – Means of connecting a VI to other VIs.</a:t>
            </a:r>
          </a:p>
          <a:p>
            <a:pPr marL="173038" indent="-173038">
              <a:lnSpc>
                <a:spcPct val="89000"/>
              </a:lnSpc>
              <a:spcBef>
                <a:spcPct val="0"/>
              </a:spcBef>
              <a:buFontTx/>
              <a:buChar char="•"/>
            </a:pPr>
            <a:endParaRPr lang="en-US"/>
          </a:p>
          <a:p>
            <a:pPr marL="173038" indent="-173038">
              <a:lnSpc>
                <a:spcPct val="89000"/>
              </a:lnSpc>
              <a:spcBef>
                <a:spcPct val="0"/>
              </a:spcBef>
            </a:pPr>
            <a:r>
              <a:rPr lang="en-US"/>
              <a:t>The Front Panel is used to interact with the user when the program is running. Users can control the program, change inputs, and see data updated in real time. Stress that controls are used for inputs- adjusting a slide control to set an alarm value, turning a switch on or off, or stopping a program. Indicators are used as outputs. Thermometers, lights, and other indicators indicate values from the program. These may include data, program states, and other information.</a:t>
            </a:r>
          </a:p>
          <a:p>
            <a:pPr marL="173038" indent="-173038">
              <a:lnSpc>
                <a:spcPct val="89000"/>
              </a:lnSpc>
              <a:spcBef>
                <a:spcPct val="0"/>
              </a:spcBef>
            </a:pPr>
            <a:endParaRPr lang="en-US"/>
          </a:p>
          <a:p>
            <a:pPr marL="173038" indent="-173038">
              <a:lnSpc>
                <a:spcPct val="89000"/>
              </a:lnSpc>
              <a:spcBef>
                <a:spcPct val="0"/>
              </a:spcBef>
            </a:pPr>
            <a:r>
              <a:rPr lang="en-US"/>
              <a:t>Every front panel control or indicator has a corresponding terminal on the block diagram. When a VI is run, values from controls flow through the block diagram, where they are used in the functions on the diagram, and the results are passed into other functions or indicators.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1F44AA-B052-F845-A123-C26362A928C3}" type="slidenum">
              <a:rPr lang="en-US"/>
              <a:pPr/>
              <a:t>40</a:t>
            </a:fld>
            <a:endParaRPr lang="en-US"/>
          </a:p>
        </p:txBody>
      </p:sp>
      <p:sp>
        <p:nvSpPr>
          <p:cNvPr id="402434" name="Rectangle 2"/>
          <p:cNvSpPr>
            <a:spLocks noGrp="1" noChangeArrowheads="1"/>
          </p:cNvSpPr>
          <p:nvPr>
            <p:ph type="body" idx="1"/>
          </p:nvPr>
        </p:nvSpPr>
        <p:spPr>
          <a:xfrm>
            <a:off x="904875" y="450850"/>
            <a:ext cx="5127625" cy="8001000"/>
          </a:xfrm>
        </p:spPr>
        <p:txBody>
          <a:bodyPr/>
          <a:lstStyle/>
          <a:p>
            <a:r>
              <a:rPr lang="en-US">
                <a:sym typeface="Wingdings" charset="0"/>
              </a:rPr>
              <a:t>Finally, create an Icon and Connector for Thermometer.vi. One possible Icon would be a picture of a thermometer. The connector should have two terminals. One for the Boolean input (°C or °F), and the second for the scaled temperature output. Save the VI as Thermometer.vi.</a:t>
            </a:r>
            <a:endParaRPr lang="en-US"/>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F19B5-CB8A-8949-8BE9-963823B1131B}" type="slidenum">
              <a:rPr lang="en-US"/>
              <a:pPr/>
              <a:t>41</a:t>
            </a:fld>
            <a:endParaRPr lang="en-US"/>
          </a:p>
        </p:txBody>
      </p:sp>
      <p:sp>
        <p:nvSpPr>
          <p:cNvPr id="404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5EF1-9E68-8743-A089-4BD40D312134}" type="slidenum">
              <a:rPr lang="en-US"/>
              <a:pPr/>
              <a:t>42</a:t>
            </a:fld>
            <a:endParaRPr lang="en-US"/>
          </a:p>
        </p:txBody>
      </p:sp>
      <p:sp>
        <p:nvSpPr>
          <p:cNvPr id="406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6531" name="Rectangle 3"/>
          <p:cNvSpPr>
            <a:spLocks noGrp="1" noChangeArrowheads="1"/>
          </p:cNvSpPr>
          <p:nvPr>
            <p:ph type="body" idx="1"/>
          </p:nvPr>
        </p:nvSpPr>
        <p:spPr/>
        <p:txBody>
          <a:bodyPr/>
          <a:lstStyle/>
          <a:p>
            <a:r>
              <a:rPr lang="en-US"/>
              <a:t>Both the While and For Loops are located on the </a:t>
            </a:r>
            <a:r>
              <a:rPr lang="en-US" b="1"/>
              <a:t>Functions»Structures </a:t>
            </a:r>
            <a:r>
              <a:rPr lang="en-US"/>
              <a:t>palette. The For Loop differs from the While Loop in that the For Loop executes a set number of times. A While Loop stops executing the subdiagram only if the value at the conditional terminal exists.</a:t>
            </a:r>
          </a:p>
          <a:p>
            <a:endParaRPr lang="en-US" b="1"/>
          </a:p>
          <a:p>
            <a:r>
              <a:rPr lang="en-US" b="1"/>
              <a:t>While Loops</a:t>
            </a:r>
          </a:p>
          <a:p>
            <a:r>
              <a:rPr lang="en-US"/>
              <a:t>Similar to a Do Loop or a Repeat-Until Loop in text-based programming languages, a While Loop, shown at the top right, executes a subdiagram until a condition is met. The While Loop executes the sub diagram until the conditional terminal, an input terminal, receives a specific Boolean value. The default behavior and appearance of the conditional terminal is </a:t>
            </a:r>
            <a:r>
              <a:rPr lang="en-US" b="1"/>
              <a:t>Continue If True</a:t>
            </a:r>
            <a:r>
              <a:rPr lang="en-US"/>
              <a:t>, shown at left. When a conditional terminal is </a:t>
            </a:r>
            <a:r>
              <a:rPr lang="en-US" b="1"/>
              <a:t>Continue If True</a:t>
            </a:r>
            <a:r>
              <a:rPr lang="en-US"/>
              <a:t>, the While Loop executes its subdiagram until the conditional terminal receives a FALSE value. The iteration terminal (an output terminal), shown at left, contains the number of completed iterations. The iteration count always starts at zero. During the first iteration, the iteration terminal returns 0.</a:t>
            </a:r>
          </a:p>
          <a:p>
            <a:endParaRPr lang="en-US"/>
          </a:p>
          <a:p>
            <a:r>
              <a:rPr lang="en-US" b="1"/>
              <a:t>For Loops</a:t>
            </a:r>
          </a:p>
          <a:p>
            <a:r>
              <a:rPr lang="en-US"/>
              <a:t>A For Loop, shown at left, executes a subdiagram a set number of times. The value in the count terminal (an input terminal) represented by the N, indicates how many times to repeat the subdiagram. The iteration terminal (an output terminal), shown at left, contains the number of completed iterations. The iteration count always starts at zero. During the first iteration, the iteration terminal returns 0.</a:t>
            </a:r>
          </a:p>
          <a:p>
            <a:endParaRPr lang="en-US"/>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18D92-66E2-9B42-97E8-AA82BA2FAC52}" type="slidenum">
              <a:rPr lang="en-US"/>
              <a:pPr/>
              <a:t>43</a:t>
            </a:fld>
            <a:endParaRPr lang="en-US"/>
          </a:p>
        </p:txBody>
      </p:sp>
      <p:sp>
        <p:nvSpPr>
          <p:cNvPr id="408578" name="Rectangle 2"/>
          <p:cNvSpPr>
            <a:spLocks noChangeArrowheads="1" noTextEdit="1"/>
          </p:cNvSpPr>
          <p:nvPr>
            <p:ph type="sldImg"/>
          </p:nvPr>
        </p:nvSpPr>
        <p:spPr>
          <a:xfrm>
            <a:off x="835025" y="304800"/>
            <a:ext cx="5322888" cy="3992563"/>
          </a:xfrm>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a:xfrm>
            <a:off x="700088" y="4410075"/>
            <a:ext cx="5591175" cy="4176713"/>
          </a:xfrm>
          <a:noFill/>
          <a:ln/>
        </p:spPr>
        <p:txBody>
          <a:bodyPr/>
          <a:lstStyle/>
          <a:p>
            <a:r>
              <a:rPr lang="en-US"/>
              <a:t>Place loops in your diagram by selecting them from the Structures palette of the Functions palette (demonstrate):</a:t>
            </a:r>
          </a:p>
          <a:p>
            <a:pPr lvl="1"/>
            <a:r>
              <a:rPr lang="en-US"/>
              <a:t>When selected, the mouse cursor becomes a special pointer that you use to enclose the section of code you want to repeat.</a:t>
            </a:r>
          </a:p>
          <a:p>
            <a:pPr lvl="1"/>
            <a:r>
              <a:rPr lang="en-US"/>
              <a:t>Click the mouse button to define the top-left corner, click the mouse button again at the bottom-right corner, and the While Loop boundary is created around the selected code.</a:t>
            </a:r>
          </a:p>
          <a:p>
            <a:pPr lvl="1"/>
            <a:r>
              <a:rPr lang="en-US"/>
              <a:t>Drag or drop additional nodes in the While Loop if needed.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9508C-30A6-9044-A82B-540B68A147A1}" type="slidenum">
              <a:rPr lang="en-US"/>
              <a:pPr/>
              <a:t>44</a:t>
            </a:fld>
            <a:endParaRPr lang="en-US"/>
          </a:p>
        </p:txBody>
      </p:sp>
      <p:sp>
        <p:nvSpPr>
          <p:cNvPr id="410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p:txBody>
          <a:bodyPr/>
          <a:lstStyle/>
          <a:p>
            <a:r>
              <a:rPr lang="en-US"/>
              <a:t>The waveform chart is a special numeric indicator that displays one or more plots. The waveform chart is located on the </a:t>
            </a:r>
            <a:r>
              <a:rPr lang="en-US" b="1"/>
              <a:t>Controls»Graph Indicators </a:t>
            </a:r>
            <a:r>
              <a:rPr lang="en-US"/>
              <a:t>palette. Waveform charts can display single or multiple plots. The following front panel shows an example of a multi-plot waveform chart.</a:t>
            </a:r>
          </a:p>
          <a:p>
            <a:endParaRPr lang="en-US"/>
          </a:p>
          <a:p>
            <a:r>
              <a:rPr lang="en-US"/>
              <a:t>You can change the min and max values of either the x or y axis by double clicking on the value with the labeling tool and typing the new value. Similarly, you can change the label of the axis. You can also right click the plot legend and change the style, shape, and color of the trace that is displayed on the chart.</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DD653-81AD-674A-9ADE-4A2A3722B2C4}" type="slidenum">
              <a:rPr lang="en-US"/>
              <a:pPr/>
              <a:t>45</a:t>
            </a:fld>
            <a:endParaRPr lang="en-US"/>
          </a:p>
        </p:txBody>
      </p:sp>
      <p:sp>
        <p:nvSpPr>
          <p:cNvPr id="4126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p:txBody>
          <a:bodyPr/>
          <a:lstStyle/>
          <a:p>
            <a:r>
              <a:rPr lang="en-US"/>
              <a:t>You can wire a scalar output directly to a waveform chart to display one plot.  To display multiple plots on one chart, use the </a:t>
            </a:r>
            <a:r>
              <a:rPr lang="en-US" b="1"/>
              <a:t>Merge Signals</a:t>
            </a:r>
            <a:r>
              <a:rPr lang="en-US"/>
              <a:t> function found in the </a:t>
            </a:r>
            <a:r>
              <a:rPr lang="en-US" b="1"/>
              <a:t>Functions &gt;&gt; Signal Manipulation</a:t>
            </a:r>
            <a:r>
              <a:rPr lang="en-US"/>
              <a:t> palette.  The </a:t>
            </a:r>
            <a:r>
              <a:rPr lang="en-US" b="1"/>
              <a:t>Merge Signal</a:t>
            </a:r>
            <a:r>
              <a:rPr lang="en-US"/>
              <a:t> function bundles multiple outputs to plot on the waveform chart. To add more plots, use the Positioning tool to resize the </a:t>
            </a:r>
            <a:r>
              <a:rPr lang="en-US" b="1"/>
              <a:t>Merge Signal</a:t>
            </a:r>
            <a:r>
              <a:rPr lang="en-US"/>
              <a:t> function.</a:t>
            </a:r>
          </a:p>
          <a:p>
            <a:endParaRPr lang="en-US"/>
          </a:p>
          <a:p>
            <a:r>
              <a:rPr lang="en-US"/>
              <a:t>The context help contains very good information on how the different ways to wire data into charts.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7A406-44E0-4C4B-BE61-06983C26F1F3}" type="slidenum">
              <a:rPr lang="en-US"/>
              <a:pPr/>
              <a:t>46</a:t>
            </a:fld>
            <a:endParaRPr lang="en-US"/>
          </a:p>
        </p:txBody>
      </p:sp>
      <p:sp>
        <p:nvSpPr>
          <p:cNvPr id="414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4723" name="Rectangle 3"/>
          <p:cNvSpPr>
            <a:spLocks noGrp="1" noChangeArrowheads="1"/>
          </p:cNvSpPr>
          <p:nvPr>
            <p:ph type="body" idx="1"/>
          </p:nvPr>
        </p:nvSpPr>
        <p:spPr/>
        <p:txBody>
          <a:bodyPr/>
          <a:lstStyle/>
          <a:p>
            <a:r>
              <a:rPr lang="en-US"/>
              <a:t>This exercise should take 15-20 minutes.</a:t>
            </a:r>
          </a:p>
          <a:p>
            <a:endParaRPr lang="en-US"/>
          </a:p>
          <a:p>
            <a:r>
              <a:rPr lang="en-US"/>
              <a:t>Instructions:</a:t>
            </a:r>
          </a:p>
          <a:p>
            <a:r>
              <a:rPr lang="en-US"/>
              <a:t>Create a VI that generates a random number at a specified rate and displays the readings on a Waveform Chart until stopped by the user.  Connect the termination terminal to a front panel stop button, and add a slider control to the front panel. The slider control should range from 0 to 2000 in value, and be connected to the </a:t>
            </a:r>
            <a:r>
              <a:rPr lang="en-US" b="1"/>
              <a:t>Time Delay </a:t>
            </a:r>
            <a:r>
              <a:rPr lang="en-US"/>
              <a:t>Express VI function inside your while loop. Save the VI as Use a loop.vi.</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58E58-CC84-9A45-8C7F-B0038FF87079}" type="slidenum">
              <a:rPr lang="en-US"/>
              <a:pPr/>
              <a:t>47</a:t>
            </a:fld>
            <a:endParaRPr lang="en-US"/>
          </a:p>
        </p:txBody>
      </p:sp>
      <p:sp>
        <p:nvSpPr>
          <p:cNvPr id="418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r>
              <a:rPr lang="en-US"/>
              <a:t>Arrays group data elements of the same type. An array consists of elements and dimensions. Elements are the data that make up the array. A dimension is the length, height, or depth of an array. An array can have one or more dimensions and as many as 2^31 – 1 elements per dimension, memory permitting.</a:t>
            </a:r>
          </a:p>
          <a:p>
            <a:endParaRPr lang="en-US"/>
          </a:p>
          <a:p>
            <a:r>
              <a:rPr lang="en-US"/>
              <a:t>You can build arrays of numeric, Boolean, path, string, waveform, and cluster data types. Consider using arrays when you work with a collection of similar data and when you perform repetitive computations. Arrays are ideal for storing data you collect from waveforms or data generated in loops, where each iteration of a loop produces one element of the array.</a:t>
            </a:r>
          </a:p>
          <a:p>
            <a:endParaRPr lang="en-US"/>
          </a:p>
          <a:p>
            <a:r>
              <a:rPr lang="en-US"/>
              <a:t>Array elements are ordered. An array uses an index so you can readily access any particular element. The index is zero-based, which means it is in the range 0 to </a:t>
            </a:r>
            <a:r>
              <a:rPr lang="en-US" i="1"/>
              <a:t>n </a:t>
            </a:r>
            <a:r>
              <a:rPr lang="en-US"/>
              <a:t>– 1, where </a:t>
            </a:r>
            <a:r>
              <a:rPr lang="en-US" i="1"/>
              <a:t>n </a:t>
            </a:r>
            <a:r>
              <a:rPr lang="en-US"/>
              <a:t>is the number of elements in the array. For example, </a:t>
            </a:r>
            <a:r>
              <a:rPr lang="en-US" i="1"/>
              <a:t>n </a:t>
            </a:r>
            <a:r>
              <a:rPr lang="en-US"/>
              <a:t>= 9 for the nine planets, so the index ranges from 0 to 8. Earth is the third planet, so it has an index of 2.</a:t>
            </a:r>
          </a:p>
          <a:p>
            <a:endParaRPr lang="en-US"/>
          </a:p>
          <a:p>
            <a:r>
              <a:rPr lang="en-US"/>
              <a:t>File I/O operations pass data to and from files. Use the File I/O VIs and functions located on the </a:t>
            </a:r>
            <a:r>
              <a:rPr lang="en-US" b="1"/>
              <a:t>Functions » File I/O </a:t>
            </a:r>
            <a:r>
              <a:rPr lang="en-US"/>
              <a:t>palette to handle all aspects of file I/O. In this class we will cover reading and writing spreadsheet files using the Express VIs for File I/O.</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25E70-0B12-C544-B5C0-06440F10B582}" type="slidenum">
              <a:rPr lang="en-US"/>
              <a:pPr/>
              <a:t>48</a:t>
            </a:fld>
            <a:endParaRPr lang="en-US"/>
          </a:p>
        </p:txBody>
      </p:sp>
      <p:sp>
        <p:nvSpPr>
          <p:cNvPr id="420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p:txBody>
          <a:bodyPr/>
          <a:lstStyle/>
          <a:p>
            <a:r>
              <a:rPr lang="en-US"/>
              <a:t>To create an array control or indicator as shown, select an array on the </a:t>
            </a:r>
            <a:r>
              <a:rPr lang="en-US" b="1"/>
              <a:t>Controls»All Controls»Array &amp; Cluster </a:t>
            </a:r>
            <a:r>
              <a:rPr lang="en-US"/>
              <a:t>palette, place it on the front panel, and drag a control or indicator into the array shell. If you attempt to drag an invalid control or indicator such as an XY graph into the array shell, you are unable to drop the control or indicator in the array shell.</a:t>
            </a:r>
          </a:p>
          <a:p>
            <a:endParaRPr lang="en-US"/>
          </a:p>
          <a:p>
            <a:r>
              <a:rPr lang="en-US"/>
              <a:t>You must insert an object in the array shell before you use the array on the block diagram. Otherwise, the array terminal appears black with an empty bracket.</a:t>
            </a:r>
          </a:p>
          <a:p>
            <a:endParaRPr lang="en-US"/>
          </a:p>
          <a:p>
            <a:endParaRPr lang="en-US"/>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ADCB1-00E1-B546-B436-4617F6641058}" type="slidenum">
              <a:rPr lang="en-US"/>
              <a:pPr/>
              <a:t>49</a:t>
            </a:fld>
            <a:endParaRPr lang="en-US"/>
          </a:p>
        </p:txBody>
      </p:sp>
      <p:sp>
        <p:nvSpPr>
          <p:cNvPr id="4229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p:txBody>
          <a:bodyPr/>
          <a:lstStyle/>
          <a:p>
            <a:r>
              <a:rPr lang="en-US"/>
              <a:t>To add dimensions to an array one at a time, right-click the index display and select </a:t>
            </a:r>
            <a:r>
              <a:rPr lang="en-US" b="1"/>
              <a:t>Add Dimension </a:t>
            </a:r>
            <a:r>
              <a:rPr lang="en-US"/>
              <a:t>from the shortcut menu. You also can use the Positioning tool to resize the index display until you have as many dimensions as you want.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96BB5-BA68-5445-8A1D-6EE965DBCA5E}" type="slidenum">
              <a:rPr lang="en-US"/>
              <a:pPr/>
              <a:t>5</a:t>
            </a:fld>
            <a:endParaRPr lang="en-US"/>
          </a:p>
        </p:txBody>
      </p:sp>
      <p:sp>
        <p:nvSpPr>
          <p:cNvPr id="126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r>
              <a:rPr lang="en-US"/>
              <a:t>The front panel is the user interface of the VI. You build the front panel with controls and indicators, which are the interactive input and output terminals of the VI, respectively. Controls are knobs, pushbuttons, dials, and other input devices. Indicators are graphs, LEDs, and other displays. Controls simulate instrument input devices and supply data to the block diagram of the VI. Indicators simulate instrument output devices and display data the block diagram acquires or generates.</a:t>
            </a:r>
          </a:p>
          <a:p>
            <a:endParaRPr lang="en-US"/>
          </a:p>
          <a:p>
            <a:r>
              <a:rPr lang="en-US"/>
              <a:t>In this picture, the </a:t>
            </a:r>
            <a:r>
              <a:rPr lang="en-US" b="1"/>
              <a:t>Power switch</a:t>
            </a:r>
            <a:r>
              <a:rPr lang="en-US"/>
              <a:t> is a boolean control. A boolean contains either a true or false value. The value is false until the switch is pressed. When the switch is pressed, the value becomes true. The </a:t>
            </a:r>
            <a:r>
              <a:rPr lang="en-US" b="1"/>
              <a:t>temperature history</a:t>
            </a:r>
            <a:r>
              <a:rPr lang="en-US"/>
              <a:t> indicator is a waveform graph. It displays multiple numbers. In this case, the graph will plot Deg F versus Time (sec).</a:t>
            </a:r>
          </a:p>
          <a:p>
            <a:endParaRPr lang="en-US"/>
          </a:p>
          <a:p>
            <a:r>
              <a:rPr lang="en-US"/>
              <a:t>The front panel also contains a toolbar, whose functions we will discuss later.</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B6445-4B7A-8E4C-9A5C-DA6DBE565BAF}" type="slidenum">
              <a:rPr lang="en-US"/>
              <a:pPr/>
              <a:t>50</a:t>
            </a:fld>
            <a:endParaRPr lang="en-US"/>
          </a:p>
        </p:txBody>
      </p:sp>
      <p:sp>
        <p:nvSpPr>
          <p:cNvPr id="4249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r>
              <a:rPr lang="en-US"/>
              <a:t>If you wire an array to a For Loop or While Loop input tunnel, you can read and process every element in that array by enabling auto-indexing. When you auto-index an array output tunnel, the output array receives a new element from every iteration of the loop. The wire from the output tunnel to the array indicator becomes thicker as it changes to an array at the loop border, and the output tunnel contains square brackets representing an array, as shown in the following illustration.</a:t>
            </a:r>
          </a:p>
          <a:p>
            <a:endParaRPr lang="en-US"/>
          </a:p>
          <a:p>
            <a:r>
              <a:rPr lang="en-US"/>
              <a:t>Disable auto-indexing by right-clicking the tunnel and selecting </a:t>
            </a:r>
            <a:r>
              <a:rPr lang="en-US" b="1"/>
              <a:t>Disable Indexing </a:t>
            </a:r>
            <a:r>
              <a:rPr lang="en-US"/>
              <a:t>from the shortcut menu. For example, disable auto-indexing if you need only the last value passed to the tunnel in the previous example, without creating an array.</a:t>
            </a:r>
          </a:p>
          <a:p>
            <a:pPr lvl="1"/>
            <a:r>
              <a:rPr lang="en-US" b="1"/>
              <a:t>Note </a:t>
            </a:r>
            <a:r>
              <a:rPr lang="en-US"/>
              <a:t>Because you can use For Loops to process arrays an element at a time, LabVIEW enables auto-indexing by default for every array you wire to a For Loop. Auto-indexing for While Loops is disabled by default. To enable auto-indexing, right-click a tunnel and select </a:t>
            </a:r>
            <a:r>
              <a:rPr lang="en-US" b="1"/>
              <a:t>Enable Indexing </a:t>
            </a:r>
            <a:r>
              <a:rPr lang="en-US"/>
              <a:t>from the shortcut menu.</a:t>
            </a:r>
          </a:p>
          <a:p>
            <a:pPr lvl="1"/>
            <a:endParaRPr lang="en-US"/>
          </a:p>
          <a:p>
            <a:r>
              <a:rPr lang="en-US"/>
              <a:t>If you enable auto-indexing on an array wired to a For Loop input terminal, LabVIEW sets the count terminal to the array size so you do not need to wire the count terminal. If you enable auto-indexing for more than one tunnel or if you wire the count terminal, the count becomes the smaller of the choices. For example, if you wire an array with 10 elements to a For Loop input tunnel and you set the count terminal to 15, the loop executes 10 times.</a:t>
            </a:r>
          </a:p>
          <a:p>
            <a:endParaRPr lang="en-US"/>
          </a:p>
          <a:p>
            <a:endParaRPr lang="en-US"/>
          </a:p>
          <a:p>
            <a:endParaRPr lang="en-US"/>
          </a:p>
          <a:p>
            <a:endParaRPr lang="en-US"/>
          </a:p>
          <a:p>
            <a:endParaRPr lang="en-US"/>
          </a:p>
          <a:p>
            <a:endParaRPr lang="en-US"/>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5D8E5-C52F-0E48-834C-7B9DD98F2E57}" type="slidenum">
              <a:rPr lang="en-US"/>
              <a:pPr/>
              <a:t>51</a:t>
            </a:fld>
            <a:endParaRPr lang="en-US"/>
          </a:p>
        </p:txBody>
      </p:sp>
      <p:sp>
        <p:nvSpPr>
          <p:cNvPr id="4270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p:txBody>
          <a:bodyPr/>
          <a:lstStyle/>
          <a:p>
            <a:r>
              <a:rPr lang="en-US"/>
              <a:t>You can use two For Loops, one inside the other, to create a 2D array. The outer For Loop creates the row elements, and the inner For Loop creates the column elements.</a:t>
            </a:r>
          </a:p>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81136-3B9D-8B46-A297-0B28AC3E3C5A}" type="slidenum">
              <a:rPr lang="en-US"/>
              <a:pPr/>
              <a:t>52</a:t>
            </a:fld>
            <a:endParaRPr lang="en-US"/>
          </a:p>
        </p:txBody>
      </p:sp>
      <p:sp>
        <p:nvSpPr>
          <p:cNvPr id="429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p:txBody>
          <a:bodyPr/>
          <a:lstStyle/>
          <a:p>
            <a:r>
              <a:rPr lang="en-US"/>
              <a:t>File I/O operations pass data to and from files. In LabVIEW, you can use File I/O functions to:</a:t>
            </a:r>
          </a:p>
          <a:p>
            <a:r>
              <a:rPr lang="en-US"/>
              <a:t>Open and close data files</a:t>
            </a:r>
          </a:p>
          <a:p>
            <a:r>
              <a:rPr lang="en-US"/>
              <a:t>Read data from and write data to files</a:t>
            </a:r>
          </a:p>
          <a:p>
            <a:r>
              <a:rPr lang="en-US"/>
              <a:t>Read from and writ to spreadsheet-formatted files</a:t>
            </a:r>
          </a:p>
          <a:p>
            <a:r>
              <a:rPr lang="en-US"/>
              <a:t>Move and rename files and directories</a:t>
            </a:r>
          </a:p>
          <a:p>
            <a:r>
              <a:rPr lang="en-US"/>
              <a:t>Change file characteristics</a:t>
            </a:r>
          </a:p>
          <a:p>
            <a:r>
              <a:rPr lang="en-US"/>
              <a:t>Create, modify, and read a configuration file</a:t>
            </a:r>
          </a:p>
          <a:p>
            <a:r>
              <a:rPr lang="en-US"/>
              <a:t>Write to or read from LabVIEW Measurements files.</a:t>
            </a:r>
          </a:p>
          <a:p>
            <a:endParaRPr lang="en-US"/>
          </a:p>
          <a:p>
            <a:r>
              <a:rPr lang="en-US"/>
              <a:t>In this course we will examine how to write to or read from LabVIEW Measurements files (*.lvm files).   		</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69F76-963E-8342-A24D-6FBEC3122F29}" type="slidenum">
              <a:rPr lang="en-US"/>
              <a:pPr/>
              <a:t>53</a:t>
            </a:fld>
            <a:endParaRPr lang="en-US"/>
          </a:p>
        </p:txBody>
      </p:sp>
      <p:sp>
        <p:nvSpPr>
          <p:cNvPr id="431106" name="Rectangle 2"/>
          <p:cNvSpPr>
            <a:spLocks noChangeArrowheads="1" noTextEdit="1"/>
          </p:cNvSpPr>
          <p:nvPr>
            <p:ph type="sldImg"/>
          </p:nvPr>
        </p:nvSpPr>
        <p:spPr>
          <a:xfrm>
            <a:off x="909638" y="266700"/>
            <a:ext cx="5326062" cy="3994150"/>
          </a:xfrm>
          <a:ln/>
          <a:extLst>
            <a:ext uri="{FAA26D3D-D897-4be2-8F04-BA451C77F1D7}">
              <ma14:placeholderFlag xmlns:ma14="http://schemas.microsoft.com/office/mac/drawingml/2011/main" val="1"/>
            </a:ext>
          </a:extLst>
        </p:spPr>
      </p:sp>
      <p:sp>
        <p:nvSpPr>
          <p:cNvPr id="431107" name="Rectangle 3"/>
          <p:cNvSpPr>
            <a:spLocks noGrp="1" noChangeArrowheads="1"/>
          </p:cNvSpPr>
          <p:nvPr>
            <p:ph type="body" idx="1"/>
          </p:nvPr>
        </p:nvSpPr>
        <p:spPr>
          <a:xfrm>
            <a:off x="855663" y="4410075"/>
            <a:ext cx="5435600" cy="4176713"/>
          </a:xfrm>
        </p:spPr>
        <p:txBody>
          <a:bodyPr/>
          <a:lstStyle/>
          <a:p>
            <a:r>
              <a:rPr lang="en-US"/>
              <a:t>The Write LVM file can write to spreadsheet files.  However, its main purpose is for logging data, that will be used in LabVIEW. This VI creates a .lvm file which can be opened in a spreadsheet application.  For simple spreadsheet files, use the Express VIs: Write LVM and Read LVM.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20AB0-86E5-B04B-B405-E6F872AE0D7F}" type="slidenum">
              <a:rPr lang="en-US"/>
              <a:pPr/>
              <a:t>54</a:t>
            </a:fld>
            <a:endParaRPr lang="en-US"/>
          </a:p>
        </p:txBody>
      </p:sp>
      <p:sp>
        <p:nvSpPr>
          <p:cNvPr id="433154" name="Rectangle 2"/>
          <p:cNvSpPr>
            <a:spLocks noChangeArrowheads="1" noTextEdit="1"/>
          </p:cNvSpPr>
          <p:nvPr>
            <p:ph type="sldImg"/>
          </p:nvPr>
        </p:nvSpPr>
        <p:spPr>
          <a:xfrm>
            <a:off x="1184275" y="703263"/>
            <a:ext cx="4622800" cy="3467100"/>
          </a:xfrm>
          <a:ln/>
          <a:extLst>
            <a:ext uri="{FAA26D3D-D897-4be2-8F04-BA451C77F1D7}">
              <ma14:placeholderFlag xmlns:ma14="http://schemas.microsoft.com/office/mac/drawingml/2011/main" val="1"/>
            </a:ext>
          </a:extLst>
        </p:spPr>
      </p:sp>
      <p:sp>
        <p:nvSpPr>
          <p:cNvPr id="433155" name="Rectangle 3"/>
          <p:cNvSpPr>
            <a:spLocks noGrp="1" noChangeArrowheads="1"/>
          </p:cNvSpPr>
          <p:nvPr>
            <p:ph type="body" idx="1"/>
          </p:nvPr>
        </p:nvSpPr>
        <p:spPr>
          <a:xfrm>
            <a:off x="884238" y="4267200"/>
            <a:ext cx="5184775" cy="4419600"/>
          </a:xfrm>
          <a:ln/>
        </p:spPr>
        <p:txBody>
          <a:bodyPr/>
          <a:lstStyle/>
          <a:p>
            <a:pPr>
              <a:tabLst>
                <a:tab pos="171450" algn="l"/>
              </a:tabLst>
            </a:pPr>
            <a:r>
              <a:rPr lang="en-US"/>
              <a:t>Estimated completion time: 30-45 minutes.</a:t>
            </a:r>
          </a:p>
          <a:p>
            <a:pPr>
              <a:tabLst>
                <a:tab pos="171450" algn="l"/>
              </a:tabLst>
            </a:pPr>
            <a:endParaRPr lang="en-US"/>
          </a:p>
          <a:p>
            <a:pPr>
              <a:tabLst>
                <a:tab pos="171450" algn="l"/>
              </a:tabLst>
            </a:pPr>
            <a:r>
              <a:rPr lang="en-US"/>
              <a:t>Instructions:</a:t>
            </a:r>
          </a:p>
          <a:p>
            <a:pPr>
              <a:tabLst>
                <a:tab pos="171450" algn="l"/>
              </a:tabLst>
            </a:pPr>
            <a:r>
              <a:rPr lang="en-US"/>
              <a:t>Create a VI that acquires and displays temperature data at a fixed rate until stopped by the user. If you have completed Exercise 2 and have a DAQ card, use Thermometer.vi to obtain your data. If you have not completed the exercise or do not have a DAQ card, you can use the Digital Thermometer.vi from the Tutorial subpalette of the functions palette.</a:t>
            </a:r>
          </a:p>
          <a:p>
            <a:pPr>
              <a:tabLst>
                <a:tab pos="171450" algn="l"/>
              </a:tabLst>
            </a:pPr>
            <a:r>
              <a:rPr lang="en-US"/>
              <a:t>Once stopped, the VI should perform analysis on the data it collected while running. Build up an array of data points and values on the tunnel border of the while loop. Find the maximum, minimum, and mean value of the temperature data and display them in numeric indicators (the mean function can be found in </a:t>
            </a:r>
            <a:r>
              <a:rPr lang="en-US" b="1"/>
              <a:t>Functions»Analyze»Mathematics»Probability and Statistics</a:t>
            </a:r>
            <a:r>
              <a:rPr lang="en-US"/>
              <a:t>, and the </a:t>
            </a:r>
            <a:r>
              <a:rPr lang="en-US" b="1"/>
              <a:t>Array Max &amp; Min</a:t>
            </a:r>
            <a:r>
              <a:rPr lang="en-US"/>
              <a:t> function can be found in </a:t>
            </a:r>
            <a:r>
              <a:rPr lang="en-US" b="1"/>
              <a:t>Functions»Array</a:t>
            </a:r>
            <a:r>
              <a:rPr lang="en-US"/>
              <a:t>) . Use the Write LabVIEW Measurements File Express VI, which can be found at </a:t>
            </a:r>
            <a:r>
              <a:rPr lang="en-US" b="1"/>
              <a:t>Functions»Output.</a:t>
            </a:r>
            <a:r>
              <a:rPr lang="en-US"/>
              <a:t> Once it is run, verify that the file was properly created by opening it in Notepad or by creating a VI that reads it back using the Read LabVIEW Measurements File. When you have completed the exercise, save your VI as Temperature Logger.vi.</a:t>
            </a:r>
          </a:p>
          <a:p>
            <a:pPr>
              <a:tabLst>
                <a:tab pos="171450" algn="l"/>
              </a:tabLst>
            </a:pPr>
            <a:endParaRPr lang="en-US"/>
          </a:p>
          <a:p>
            <a:pPr>
              <a:spcBef>
                <a:spcPct val="0"/>
              </a:spcBef>
              <a:tabLst>
                <a:tab pos="171450" algn="l"/>
              </a:tabLst>
            </a:pPr>
            <a:endParaRPr lang="en-US" sz="700">
              <a:cs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F78A4-0C9F-A94D-AB61-CA66D44A4B75}" type="slidenum">
              <a:rPr lang="en-US"/>
              <a:pPr/>
              <a:t>55</a:t>
            </a:fld>
            <a:endParaRPr lang="en-US"/>
          </a:p>
        </p:txBody>
      </p:sp>
      <p:sp>
        <p:nvSpPr>
          <p:cNvPr id="502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02787" name="Rectangle 3"/>
          <p:cNvSpPr>
            <a:spLocks noGrp="1" noChangeArrowheads="1"/>
          </p:cNvSpPr>
          <p:nvPr>
            <p:ph type="body" idx="1"/>
          </p:nvPr>
        </p:nvSpPr>
        <p:spPr/>
        <p:txBody>
          <a:bodyPr/>
          <a:lstStyle/>
          <a:p>
            <a:pPr>
              <a:lnSpc>
                <a:spcPct val="88000"/>
              </a:lnSpc>
              <a:spcBef>
                <a:spcPct val="0"/>
              </a:spcBef>
            </a:pPr>
            <a:r>
              <a:rPr lang="en-US"/>
              <a:t>Where do you go from here?</a:t>
            </a:r>
          </a:p>
          <a:p>
            <a:pPr>
              <a:lnSpc>
                <a:spcPct val="88000"/>
              </a:lnSpc>
              <a:spcBef>
                <a:spcPct val="0"/>
              </a:spcBef>
            </a:pPr>
            <a:endParaRPr lang="en-US"/>
          </a:p>
          <a:p>
            <a:pPr>
              <a:lnSpc>
                <a:spcPct val="88000"/>
              </a:lnSpc>
              <a:spcBef>
                <a:spcPct val="0"/>
              </a:spcBef>
              <a:buFontTx/>
              <a:buChar char="•"/>
            </a:pPr>
            <a:r>
              <a:rPr lang="en-US"/>
              <a:t>National Instruments offers a wide range of instructional courseware to expand your knowledge.  Please visit ni.com/academic for programs and resources available.</a:t>
            </a:r>
          </a:p>
          <a:p>
            <a:pPr>
              <a:lnSpc>
                <a:spcPct val="88000"/>
              </a:lnSpc>
              <a:spcBef>
                <a:spcPct val="0"/>
              </a:spcBef>
              <a:buFontTx/>
              <a:buChar char="•"/>
            </a:pPr>
            <a:r>
              <a:rPr lang="en-US"/>
              <a:t>The LabVIEW Student Edition is a available from our website. In includes </a:t>
            </a:r>
            <a:r>
              <a:rPr lang="en-US" i="1"/>
              <a:t>Learning With LabVIEW</a:t>
            </a:r>
            <a:r>
              <a:rPr lang="en-US"/>
              <a:t>, a textbook written by Dr. Bob Bishop from the University of Texas at Austin.</a:t>
            </a:r>
            <a:r>
              <a:rPr lang="en-US" i="1"/>
              <a:t> </a:t>
            </a:r>
          </a:p>
          <a:p>
            <a:pPr>
              <a:lnSpc>
                <a:spcPct val="88000"/>
              </a:lnSpc>
              <a:spcBef>
                <a:spcPct val="0"/>
              </a:spcBef>
              <a:buFontTx/>
              <a:buChar char="•"/>
            </a:pPr>
            <a:r>
              <a:rPr lang="en-US"/>
              <a:t>The web is the best place to turn in order to find information on LabVIEW.  Ni.com is designed to be the one stop resource to find information.  </a:t>
            </a:r>
          </a:p>
          <a:p>
            <a:pPr lvl="1">
              <a:lnSpc>
                <a:spcPct val="88000"/>
              </a:lnSpc>
              <a:spcBef>
                <a:spcPct val="0"/>
              </a:spcBef>
              <a:buFontTx/>
              <a:buChar char="•"/>
            </a:pPr>
            <a:r>
              <a:rPr lang="en-US"/>
              <a:t>The NI Developer Zone (</a:t>
            </a:r>
            <a:r>
              <a:rPr lang="ja-JP" altLang="en-US">
                <a:latin typeface="Arial"/>
              </a:rPr>
              <a:t>“</a:t>
            </a:r>
            <a:r>
              <a:rPr lang="en-US"/>
              <a:t>NIDZ</a:t>
            </a:r>
            <a:r>
              <a:rPr lang="ja-JP" altLang="en-US">
                <a:latin typeface="Arial"/>
              </a:rPr>
              <a:t>”</a:t>
            </a:r>
            <a:r>
              <a:rPr lang="en-US"/>
              <a:t>) is a place for developers to meet, discuss design issues, and post content.</a:t>
            </a:r>
          </a:p>
          <a:p>
            <a:pPr lvl="1">
              <a:lnSpc>
                <a:spcPct val="88000"/>
              </a:lnSpc>
              <a:spcBef>
                <a:spcPct val="0"/>
              </a:spcBef>
              <a:buFontTx/>
              <a:buChar char="•"/>
            </a:pPr>
            <a:r>
              <a:rPr lang="en-US"/>
              <a:t>Application Notes can be downloaded from ni.com/support on a variety of topics.</a:t>
            </a:r>
          </a:p>
          <a:p>
            <a:pPr lvl="1">
              <a:lnSpc>
                <a:spcPct val="88000"/>
              </a:lnSpc>
              <a:spcBef>
                <a:spcPct val="0"/>
              </a:spcBef>
              <a:buFontTx/>
              <a:buChar char="•"/>
            </a:pPr>
            <a:r>
              <a:rPr lang="en-US"/>
              <a:t>Info-labview is a newsgroup maintained by a third party.</a:t>
            </a:r>
          </a:p>
          <a:p>
            <a:pPr lvl="1">
              <a:lnSpc>
                <a:spcPct val="88000"/>
              </a:lnSpc>
              <a:spcBef>
                <a:spcPct val="0"/>
              </a:spcBef>
              <a:buFontTx/>
              <a:buChar char="•"/>
            </a:pPr>
            <a:r>
              <a:rPr lang="en-US"/>
              <a:t>There is an exhaustive library of LabVIEW instrument drivers available for download from NIDZ.</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0AD3E-CA76-7F4E-9480-449FAD5C048B}" type="slidenum">
              <a:rPr lang="en-US"/>
              <a:pPr/>
              <a:t>6</a:t>
            </a:fld>
            <a:endParaRPr lang="en-US"/>
          </a:p>
        </p:txBody>
      </p:sp>
      <p:sp>
        <p:nvSpPr>
          <p:cNvPr id="125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a:t>The block diagram contains this graphical source code. Front panel objects appear as terminals on the block diagram. Additionally, the block diagram contains functions and structures from built-in LabVIEW VI libraries. Wires connect each of the nodes on the block diagram, including control and indicator terminals, functions, and structures.</a:t>
            </a:r>
          </a:p>
          <a:p>
            <a:endParaRPr lang="en-US"/>
          </a:p>
          <a:p>
            <a:r>
              <a:rPr lang="en-US"/>
              <a:t>In this block diagram, the subVI </a:t>
            </a:r>
            <a:r>
              <a:rPr lang="en-US" b="1"/>
              <a:t>Temp</a:t>
            </a:r>
            <a:r>
              <a:rPr lang="en-US"/>
              <a:t> calls the subroutine which retrieves a temperature from a Data Acquisition (DAQ) board.  This temperature is plotted along with the running average temperature on the waveform graph </a:t>
            </a:r>
            <a:r>
              <a:rPr lang="en-US" b="1"/>
              <a:t>Temperature History</a:t>
            </a:r>
            <a:r>
              <a:rPr lang="en-US"/>
              <a:t>.  The </a:t>
            </a:r>
            <a:r>
              <a:rPr lang="en-US" b="1"/>
              <a:t>Power </a:t>
            </a:r>
            <a:r>
              <a:rPr lang="en-US"/>
              <a:t>switch is a boolean control on the Front Panel which will stop execution of the While Loop.  The While Loop also contains a Timing Function to control how frequently the loop iterates.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0BBB5-DD84-C644-884D-EA355C83CAFA}" type="slidenum">
              <a:rPr lang="en-US"/>
              <a:pPr/>
              <a:t>7</a:t>
            </a:fld>
            <a:endParaRPr lang="en-US"/>
          </a:p>
        </p:txBody>
      </p:sp>
      <p:sp>
        <p:nvSpPr>
          <p:cNvPr id="337922" name="Rectangle 2"/>
          <p:cNvSpPr>
            <a:spLocks noChangeArrowheads="1" noTextEdit="1"/>
          </p:cNvSpPr>
          <p:nvPr>
            <p:ph type="sldImg"/>
          </p:nvPr>
        </p:nvSpPr>
        <p:spPr bwMode="auto">
          <a:xfrm>
            <a:off x="1176338"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23" name="Rectangle 3"/>
          <p:cNvSpPr>
            <a:spLocks noChangeArrowheads="1"/>
          </p:cNvSpPr>
          <p:nvPr>
            <p:ph type="body" idx="1"/>
          </p:nvPr>
        </p:nvSpPr>
        <p:spPr bwMode="auto">
          <a:xfrm>
            <a:off x="931863" y="4408488"/>
            <a:ext cx="5127625" cy="4176712"/>
          </a:xfrm>
          <a:prstGeom prst="rect">
            <a:avLst/>
          </a:prstGeom>
          <a:solidFill>
            <a:srgbClr val="FFFFFF"/>
          </a:solidFill>
          <a:ln>
            <a:solidFill>
              <a:srgbClr val="000000"/>
            </a:solidFill>
            <a:miter lim="800000"/>
            <a:headEnd/>
            <a:tailEnd/>
          </a:ln>
        </p:spPr>
        <p:txBody>
          <a:bodyPr/>
          <a:lstStyle/>
          <a:p>
            <a:r>
              <a:rPr lang="en-US"/>
              <a:t>LabVIEW 7.0 introduced a new type of subVI called Express VIs.  These are interactive VIs that have a configuration dialog box that allows the user to customize the functionality of the Express VI.  LabVIEW then generates a subVI based on these settings.</a:t>
            </a:r>
          </a:p>
          <a:p>
            <a:r>
              <a:rPr lang="en-US"/>
              <a:t>Standard VIs are VIs (consisting of a front panel and a block diagram) that are used within another VI.</a:t>
            </a:r>
          </a:p>
          <a:p>
            <a:r>
              <a:rPr lang="en-US"/>
              <a:t>Functions are the building blocks of all VIs.  Functions do not have a front panel or a block diagram.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7D8B5-54E4-2147-B4DD-5707E703EE89}" type="slidenum">
              <a:rPr lang="en-US"/>
              <a:pPr/>
              <a:t>8</a:t>
            </a:fld>
            <a:endParaRPr lang="en-US"/>
          </a:p>
        </p:txBody>
      </p:sp>
      <p:sp>
        <p:nvSpPr>
          <p:cNvPr id="124930"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1027"/>
          <p:cNvSpPr>
            <a:spLocks noGrp="1" noChangeArrowheads="1"/>
          </p:cNvSpPr>
          <p:nvPr>
            <p:ph type="body" idx="1"/>
          </p:nvPr>
        </p:nvSpPr>
        <p:spPr/>
        <p:txBody>
          <a:bodyPr/>
          <a:lstStyle/>
          <a:p>
            <a:r>
              <a:rPr lang="en-US"/>
              <a:t>Use the </a:t>
            </a:r>
            <a:r>
              <a:rPr lang="en-US" b="1"/>
              <a:t>Controls </a:t>
            </a:r>
            <a:r>
              <a:rPr lang="en-US"/>
              <a:t>palette to place controls and indicators on the front panel. The </a:t>
            </a:r>
            <a:r>
              <a:rPr lang="en-US" b="1"/>
              <a:t>Controls </a:t>
            </a:r>
            <a:r>
              <a:rPr lang="en-US"/>
              <a:t>palette is available only on the front panel. Select </a:t>
            </a:r>
            <a:r>
              <a:rPr lang="en-US" b="1"/>
              <a:t>Window»Show Controls Palette </a:t>
            </a:r>
            <a:r>
              <a:rPr lang="en-US"/>
              <a:t>or right-click the front panel workspace to display the </a:t>
            </a:r>
            <a:r>
              <a:rPr lang="en-US" b="1"/>
              <a:t>Controls </a:t>
            </a:r>
            <a:r>
              <a:rPr lang="en-US"/>
              <a:t>palette. You also can display the </a:t>
            </a:r>
            <a:r>
              <a:rPr lang="en-US" b="1"/>
              <a:t>Controls </a:t>
            </a:r>
            <a:r>
              <a:rPr lang="en-US"/>
              <a:t>palette by right-clicking an open area on the front panel. Tack down the </a:t>
            </a:r>
            <a:r>
              <a:rPr lang="en-US" b="1"/>
              <a:t>Controls </a:t>
            </a:r>
            <a:r>
              <a:rPr lang="en-US"/>
              <a:t>palette by clicking the pushpin on the top left corner of the palette.</a:t>
            </a:r>
          </a:p>
          <a:p>
            <a:endParaRPr lang="en-US"/>
          </a:p>
          <a:p>
            <a:r>
              <a:rPr lang="en-US"/>
              <a:t>Use the </a:t>
            </a:r>
            <a:r>
              <a:rPr lang="en-US" b="1"/>
              <a:t>Functions </a:t>
            </a:r>
            <a:r>
              <a:rPr lang="en-US"/>
              <a:t>palette, to build the block diagram. The </a:t>
            </a:r>
            <a:r>
              <a:rPr lang="en-US" b="1"/>
              <a:t>Functions </a:t>
            </a:r>
            <a:r>
              <a:rPr lang="en-US"/>
              <a:t>palette is available only on the block diagram. Select </a:t>
            </a:r>
            <a:r>
              <a:rPr lang="en-US" b="1"/>
              <a:t>Window»Show Functions Palette </a:t>
            </a:r>
            <a:r>
              <a:rPr lang="en-US"/>
              <a:t>or right-click the block diagram workspace to display the </a:t>
            </a:r>
            <a:r>
              <a:rPr lang="en-US" b="1"/>
              <a:t>Functions </a:t>
            </a:r>
            <a:r>
              <a:rPr lang="en-US"/>
              <a:t>palette. You also can display the </a:t>
            </a:r>
            <a:r>
              <a:rPr lang="en-US" b="1"/>
              <a:t>Functions </a:t>
            </a:r>
            <a:r>
              <a:rPr lang="en-US"/>
              <a:t>palette by right-clicking an open area on the block diagram. Tack down the </a:t>
            </a:r>
            <a:r>
              <a:rPr lang="en-US" b="1"/>
              <a:t>Functions </a:t>
            </a:r>
            <a:r>
              <a:rPr lang="en-US"/>
              <a:t>palette by clicking the pushpin on the top left corner of the palette.</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F695E-9EBF-6A44-A455-CE58DD42C316}" type="slidenum">
              <a:rPr lang="en-US"/>
              <a:pPr/>
              <a:t>9</a:t>
            </a:fld>
            <a:endParaRPr lang="en-US"/>
          </a:p>
        </p:txBody>
      </p:sp>
      <p:sp>
        <p:nvSpPr>
          <p:cNvPr id="1239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a:t>If automatic tool selection is enabled and you move the cursor over objects on the front panel or block diagram, LabVIEW automatically selects the corresponding tool from the </a:t>
            </a:r>
            <a:r>
              <a:rPr lang="en-US" b="1"/>
              <a:t>Tools </a:t>
            </a:r>
            <a:r>
              <a:rPr lang="en-US"/>
              <a:t>palette. Toggle automatic tool selection by clicking the </a:t>
            </a:r>
            <a:r>
              <a:rPr lang="en-US" b="1"/>
              <a:t>Automatic Tool Selection </a:t>
            </a:r>
            <a:r>
              <a:rPr lang="en-US"/>
              <a:t>button in the </a:t>
            </a:r>
            <a:r>
              <a:rPr lang="en-US" b="1"/>
              <a:t>Tools </a:t>
            </a:r>
            <a:r>
              <a:rPr lang="en-US"/>
              <a:t>palette. </a:t>
            </a:r>
          </a:p>
          <a:p>
            <a:endParaRPr lang="en-US"/>
          </a:p>
          <a:p>
            <a:r>
              <a:rPr lang="en-US"/>
              <a:t>Use the Operating tool to change the values of a control or select the text within a control. </a:t>
            </a:r>
          </a:p>
          <a:p>
            <a:r>
              <a:rPr lang="en-US"/>
              <a:t>Use the Positioning tool to select, move, or resize objects. The Positioning tool changes shape when it moves over a corner of a resizable object.</a:t>
            </a:r>
          </a:p>
          <a:p>
            <a:r>
              <a:rPr lang="en-US"/>
              <a:t>Use the Labeling tool to edit text and create free labels. The Labeling tool changes to a cursor when you create free labels.</a:t>
            </a:r>
          </a:p>
          <a:p>
            <a:r>
              <a:rPr lang="en-US"/>
              <a:t>Use the Wiring tool to wire objects together on the block diagram.</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hyperlink" Target="http://www.ni.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type="ctrTitle"/>
          </p:nvPr>
        </p:nvSpPr>
        <p:spPr>
          <a:xfrm>
            <a:off x="457200" y="1981200"/>
            <a:ext cx="8229600" cy="1143000"/>
          </a:xfrm>
        </p:spPr>
        <p:txBody>
          <a:bodyPr/>
          <a:lstStyle>
            <a:lvl1pPr algn="ctr">
              <a:defRPr sz="3800"/>
            </a:lvl1pPr>
          </a:lstStyle>
          <a:p>
            <a:pPr lvl="0"/>
            <a:r>
              <a:rPr lang="en-US" noProof="0" smtClean="0"/>
              <a:t>Place Presentation Title Here</a:t>
            </a:r>
          </a:p>
        </p:txBody>
      </p:sp>
      <p:sp>
        <p:nvSpPr>
          <p:cNvPr id="132100" name="Rectangle 4"/>
          <p:cNvSpPr>
            <a:spLocks noGrp="1" noChangeArrowheads="1"/>
          </p:cNvSpPr>
          <p:nvPr>
            <p:ph type="subTitle" idx="1"/>
          </p:nvPr>
        </p:nvSpPr>
        <p:spPr>
          <a:xfrm>
            <a:off x="457200" y="3276600"/>
            <a:ext cx="8229600" cy="1752600"/>
          </a:xfrm>
        </p:spPr>
        <p:txBody>
          <a:bodyPr/>
          <a:lstStyle>
            <a:lvl1pPr marL="0" indent="0" algn="ctr">
              <a:buFontTx/>
              <a:buNone/>
              <a:defRPr/>
            </a:lvl1pPr>
          </a:lstStyle>
          <a:p>
            <a:pPr lvl="0"/>
            <a:r>
              <a:rPr lang="en-US" noProof="0" smtClean="0"/>
              <a:t>Place Presenter Information Here</a:t>
            </a:r>
          </a:p>
        </p:txBody>
      </p:sp>
      <p:sp>
        <p:nvSpPr>
          <p:cNvPr id="132101" name="Rectangle 5"/>
          <p:cNvSpPr>
            <a:spLocks noGrp="1" noChangeArrowheads="1"/>
          </p:cNvSpPr>
          <p:nvPr>
            <p:ph type="dt" sz="half" idx="2"/>
          </p:nvPr>
        </p:nvSpPr>
        <p:spPr/>
        <p:txBody>
          <a:bodyPr/>
          <a:lstStyle>
            <a:lvl1pPr>
              <a:defRPr/>
            </a:lvl1pPr>
          </a:lstStyle>
          <a:p>
            <a:endParaRPr lang="en-US"/>
          </a:p>
        </p:txBody>
      </p:sp>
      <p:sp>
        <p:nvSpPr>
          <p:cNvPr id="132102" name="Rectangle 6"/>
          <p:cNvSpPr>
            <a:spLocks noGrp="1" noChangeArrowheads="1"/>
          </p:cNvSpPr>
          <p:nvPr>
            <p:ph type="ftr" sz="quarter" idx="3"/>
          </p:nvPr>
        </p:nvSpPr>
        <p:spPr/>
        <p:txBody>
          <a:bodyPr/>
          <a:lstStyle>
            <a:lvl1pPr>
              <a:defRPr>
                <a:latin typeface="Times" charset="0"/>
              </a:defRPr>
            </a:lvl1pPr>
          </a:lstStyle>
          <a:p>
            <a:endParaRPr lang="en-US"/>
          </a:p>
        </p:txBody>
      </p:sp>
      <p:sp>
        <p:nvSpPr>
          <p:cNvPr id="132103" name="Rectangle 7"/>
          <p:cNvSpPr>
            <a:spLocks noGrp="1" noChangeArrowheads="1"/>
          </p:cNvSpPr>
          <p:nvPr>
            <p:ph type="sldNum" sz="quarter" idx="4"/>
          </p:nvPr>
        </p:nvSpPr>
        <p:spPr/>
        <p:txBody>
          <a:bodyPr/>
          <a:lstStyle>
            <a:lvl1pPr>
              <a:defRPr/>
            </a:lvl1pPr>
          </a:lstStyle>
          <a:p>
            <a:fld id="{F31ACA0B-1D89-C640-8DE6-AF89E8D04140}" type="slidenum">
              <a:rPr lang="en-US"/>
              <a:pPr/>
              <a:t>‹#›</a:t>
            </a:fld>
            <a:endParaRPr lang="en-US" sz="1400">
              <a:latin typeface="Times" charset="0"/>
            </a:endParaRPr>
          </a:p>
        </p:txBody>
      </p:sp>
      <p:sp>
        <p:nvSpPr>
          <p:cNvPr id="132104" name="Rectangle 8">
            <a:hlinkClick r:id="rId3"/>
          </p:cNvPr>
          <p:cNvSpPr>
            <a:spLocks noChangeArrowheads="1"/>
          </p:cNvSpPr>
          <p:nvPr/>
        </p:nvSpPr>
        <p:spPr bwMode="auto">
          <a:xfrm>
            <a:off x="914400" y="6096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480244-90B6-954A-9B1D-4ED4A8BE7A94}" type="slidenum">
              <a:rPr lang="en-US"/>
              <a:pPr/>
              <a:t>‹#›</a:t>
            </a:fld>
            <a:endParaRPr lang="en-US"/>
          </a:p>
        </p:txBody>
      </p:sp>
    </p:spTree>
    <p:extLst>
      <p:ext uri="{BB962C8B-B14F-4D97-AF65-F5344CB8AC3E}">
        <p14:creationId xmlns:p14="http://schemas.microsoft.com/office/powerpoint/2010/main" val="165987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215018-22D1-0244-9E46-A4E76505A506}" type="slidenum">
              <a:rPr lang="en-US"/>
              <a:pPr/>
              <a:t>‹#›</a:t>
            </a:fld>
            <a:endParaRPr lang="en-US"/>
          </a:p>
        </p:txBody>
      </p:sp>
    </p:spTree>
    <p:extLst>
      <p:ext uri="{BB962C8B-B14F-4D97-AF65-F5344CB8AC3E}">
        <p14:creationId xmlns:p14="http://schemas.microsoft.com/office/powerpoint/2010/main" val="423415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152400"/>
            <a:ext cx="85344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629400"/>
            <a:ext cx="1905000" cy="228600"/>
          </a:xfrm>
        </p:spPr>
        <p:txBody>
          <a:bodyPr/>
          <a:lstStyle>
            <a:lvl1pPr>
              <a:defRPr/>
            </a:lvl1pPr>
          </a:lstStyle>
          <a:p>
            <a:endParaRPr lang="en-US"/>
          </a:p>
        </p:txBody>
      </p:sp>
      <p:sp>
        <p:nvSpPr>
          <p:cNvPr id="8" name="Footer Placeholder 7"/>
          <p:cNvSpPr>
            <a:spLocks noGrp="1"/>
          </p:cNvSpPr>
          <p:nvPr>
            <p:ph type="ftr" sz="quarter" idx="11"/>
          </p:nvPr>
        </p:nvSpPr>
        <p:spPr>
          <a:xfrm>
            <a:off x="3124200" y="6629400"/>
            <a:ext cx="2895600" cy="228600"/>
          </a:xfrm>
        </p:spPr>
        <p:txBody>
          <a:bodyPr/>
          <a:lstStyle>
            <a:lvl1pPr>
              <a:defRPr/>
            </a:lvl1pPr>
          </a:lstStyle>
          <a:p>
            <a:endParaRPr lang="en-US"/>
          </a:p>
        </p:txBody>
      </p:sp>
      <p:sp>
        <p:nvSpPr>
          <p:cNvPr id="9" name="Slide Number Placeholder 8"/>
          <p:cNvSpPr>
            <a:spLocks noGrp="1"/>
          </p:cNvSpPr>
          <p:nvPr>
            <p:ph type="sldNum" sz="quarter" idx="12"/>
          </p:nvPr>
        </p:nvSpPr>
        <p:spPr>
          <a:xfrm>
            <a:off x="0" y="6629400"/>
            <a:ext cx="685800" cy="228600"/>
          </a:xfrm>
        </p:spPr>
        <p:txBody>
          <a:bodyPr/>
          <a:lstStyle>
            <a:lvl1pPr>
              <a:defRPr/>
            </a:lvl1pPr>
          </a:lstStyle>
          <a:p>
            <a:fld id="{4228A557-75AF-D64F-9DA1-891A81989E1D}" type="slidenum">
              <a:rPr lang="en-US"/>
              <a:pPr/>
              <a:t>‹#›</a:t>
            </a:fld>
            <a:endParaRPr lang="en-US"/>
          </a:p>
        </p:txBody>
      </p:sp>
    </p:spTree>
    <p:extLst>
      <p:ext uri="{BB962C8B-B14F-4D97-AF65-F5344CB8AC3E}">
        <p14:creationId xmlns:p14="http://schemas.microsoft.com/office/powerpoint/2010/main" val="91704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629400"/>
            <a:ext cx="1905000" cy="228600"/>
          </a:xfrm>
        </p:spPr>
        <p:txBody>
          <a:bodyPr/>
          <a:lstStyle>
            <a:lvl1pPr>
              <a:defRPr/>
            </a:lvl1pPr>
          </a:lstStyle>
          <a:p>
            <a:endParaRPr lang="en-US"/>
          </a:p>
        </p:txBody>
      </p:sp>
      <p:sp>
        <p:nvSpPr>
          <p:cNvPr id="7" name="Footer Placeholder 6"/>
          <p:cNvSpPr>
            <a:spLocks noGrp="1"/>
          </p:cNvSpPr>
          <p:nvPr>
            <p:ph type="ftr" sz="quarter" idx="11"/>
          </p:nvPr>
        </p:nvSpPr>
        <p:spPr>
          <a:xfrm>
            <a:off x="3124200" y="6629400"/>
            <a:ext cx="2895600" cy="228600"/>
          </a:xfrm>
        </p:spPr>
        <p:txBody>
          <a:bodyPr/>
          <a:lstStyle>
            <a:lvl1pPr>
              <a:defRPr/>
            </a:lvl1pPr>
          </a:lstStyle>
          <a:p>
            <a:endParaRPr lang="en-US"/>
          </a:p>
        </p:txBody>
      </p:sp>
      <p:sp>
        <p:nvSpPr>
          <p:cNvPr id="8" name="Slide Number Placeholder 7"/>
          <p:cNvSpPr>
            <a:spLocks noGrp="1"/>
          </p:cNvSpPr>
          <p:nvPr>
            <p:ph type="sldNum" sz="quarter" idx="12"/>
          </p:nvPr>
        </p:nvSpPr>
        <p:spPr>
          <a:xfrm>
            <a:off x="0" y="6629400"/>
            <a:ext cx="685800" cy="228600"/>
          </a:xfrm>
        </p:spPr>
        <p:txBody>
          <a:bodyPr/>
          <a:lstStyle>
            <a:lvl1pPr>
              <a:defRPr/>
            </a:lvl1pPr>
          </a:lstStyle>
          <a:p>
            <a:fld id="{27FE40A6-A376-664C-B9C8-514C6252B563}" type="slidenum">
              <a:rPr lang="en-US"/>
              <a:pPr/>
              <a:t>‹#›</a:t>
            </a:fld>
            <a:endParaRPr lang="en-US"/>
          </a:p>
        </p:txBody>
      </p:sp>
    </p:spTree>
    <p:extLst>
      <p:ext uri="{BB962C8B-B14F-4D97-AF65-F5344CB8AC3E}">
        <p14:creationId xmlns:p14="http://schemas.microsoft.com/office/powerpoint/2010/main" val="439303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629400"/>
            <a:ext cx="1905000" cy="228600"/>
          </a:xfrm>
        </p:spPr>
        <p:txBody>
          <a:bodyPr/>
          <a:lstStyle>
            <a:lvl1pPr>
              <a:defRPr/>
            </a:lvl1pPr>
          </a:lstStyle>
          <a:p>
            <a:endParaRPr lang="en-US"/>
          </a:p>
        </p:txBody>
      </p:sp>
      <p:sp>
        <p:nvSpPr>
          <p:cNvPr id="6" name="Footer Placeholder 5"/>
          <p:cNvSpPr>
            <a:spLocks noGrp="1"/>
          </p:cNvSpPr>
          <p:nvPr>
            <p:ph type="ftr" sz="quarter" idx="11"/>
          </p:nvPr>
        </p:nvSpPr>
        <p:spPr>
          <a:xfrm>
            <a:off x="3124200" y="6629400"/>
            <a:ext cx="2895600" cy="228600"/>
          </a:xfrm>
        </p:spPr>
        <p:txBody>
          <a:bodyPr/>
          <a:lstStyle>
            <a:lvl1pPr>
              <a:defRPr/>
            </a:lvl1pPr>
          </a:lstStyle>
          <a:p>
            <a:endParaRPr lang="en-US"/>
          </a:p>
        </p:txBody>
      </p:sp>
      <p:sp>
        <p:nvSpPr>
          <p:cNvPr id="7" name="Slide Number Placeholder 6"/>
          <p:cNvSpPr>
            <a:spLocks noGrp="1"/>
          </p:cNvSpPr>
          <p:nvPr>
            <p:ph type="sldNum" sz="quarter" idx="12"/>
          </p:nvPr>
        </p:nvSpPr>
        <p:spPr>
          <a:xfrm>
            <a:off x="0" y="6629400"/>
            <a:ext cx="685800" cy="228600"/>
          </a:xfrm>
        </p:spPr>
        <p:txBody>
          <a:bodyPr/>
          <a:lstStyle>
            <a:lvl1pPr>
              <a:defRPr/>
            </a:lvl1pPr>
          </a:lstStyle>
          <a:p>
            <a:fld id="{8382356E-7840-A440-AA81-2ACF25BF6EEC}" type="slidenum">
              <a:rPr lang="en-US"/>
              <a:pPr/>
              <a:t>‹#›</a:t>
            </a:fld>
            <a:endParaRPr lang="en-US"/>
          </a:p>
        </p:txBody>
      </p:sp>
    </p:spTree>
    <p:extLst>
      <p:ext uri="{BB962C8B-B14F-4D97-AF65-F5344CB8AC3E}">
        <p14:creationId xmlns:p14="http://schemas.microsoft.com/office/powerpoint/2010/main" val="63894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629400"/>
            <a:ext cx="1905000" cy="228600"/>
          </a:xfrm>
        </p:spPr>
        <p:txBody>
          <a:bodyPr/>
          <a:lstStyle>
            <a:lvl1pPr>
              <a:defRPr/>
            </a:lvl1pPr>
          </a:lstStyle>
          <a:p>
            <a:endParaRPr lang="en-US"/>
          </a:p>
        </p:txBody>
      </p:sp>
      <p:sp>
        <p:nvSpPr>
          <p:cNvPr id="7" name="Footer Placeholder 6"/>
          <p:cNvSpPr>
            <a:spLocks noGrp="1"/>
          </p:cNvSpPr>
          <p:nvPr>
            <p:ph type="ftr" sz="quarter" idx="11"/>
          </p:nvPr>
        </p:nvSpPr>
        <p:spPr>
          <a:xfrm>
            <a:off x="3124200" y="6629400"/>
            <a:ext cx="2895600" cy="228600"/>
          </a:xfrm>
        </p:spPr>
        <p:txBody>
          <a:bodyPr/>
          <a:lstStyle>
            <a:lvl1pPr>
              <a:defRPr/>
            </a:lvl1pPr>
          </a:lstStyle>
          <a:p>
            <a:endParaRPr lang="en-US"/>
          </a:p>
        </p:txBody>
      </p:sp>
      <p:sp>
        <p:nvSpPr>
          <p:cNvPr id="8" name="Slide Number Placeholder 7"/>
          <p:cNvSpPr>
            <a:spLocks noGrp="1"/>
          </p:cNvSpPr>
          <p:nvPr>
            <p:ph type="sldNum" sz="quarter" idx="12"/>
          </p:nvPr>
        </p:nvSpPr>
        <p:spPr>
          <a:xfrm>
            <a:off x="0" y="6629400"/>
            <a:ext cx="685800" cy="228600"/>
          </a:xfrm>
        </p:spPr>
        <p:txBody>
          <a:bodyPr/>
          <a:lstStyle>
            <a:lvl1pPr>
              <a:defRPr/>
            </a:lvl1pPr>
          </a:lstStyle>
          <a:p>
            <a:fld id="{1A0131F6-AF06-234D-B3EE-0A2F0ACA4C5A}" type="slidenum">
              <a:rPr lang="en-US"/>
              <a:pPr/>
              <a:t>‹#›</a:t>
            </a:fld>
            <a:endParaRPr lang="en-US"/>
          </a:p>
        </p:txBody>
      </p:sp>
    </p:spTree>
    <p:extLst>
      <p:ext uri="{BB962C8B-B14F-4D97-AF65-F5344CB8AC3E}">
        <p14:creationId xmlns:p14="http://schemas.microsoft.com/office/powerpoint/2010/main" val="281175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9E633E-B51E-5E4A-B1E1-A1F7EA2131E1}" type="slidenum">
              <a:rPr lang="en-US"/>
              <a:pPr/>
              <a:t>‹#›</a:t>
            </a:fld>
            <a:endParaRPr lang="en-US"/>
          </a:p>
        </p:txBody>
      </p:sp>
    </p:spTree>
    <p:extLst>
      <p:ext uri="{BB962C8B-B14F-4D97-AF65-F5344CB8AC3E}">
        <p14:creationId xmlns:p14="http://schemas.microsoft.com/office/powerpoint/2010/main" val="399749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4FBFF8-79F2-D745-9023-182A00AE7E14}" type="slidenum">
              <a:rPr lang="en-US"/>
              <a:pPr/>
              <a:t>‹#›</a:t>
            </a:fld>
            <a:endParaRPr lang="en-US"/>
          </a:p>
        </p:txBody>
      </p:sp>
    </p:spTree>
    <p:extLst>
      <p:ext uri="{BB962C8B-B14F-4D97-AF65-F5344CB8AC3E}">
        <p14:creationId xmlns:p14="http://schemas.microsoft.com/office/powerpoint/2010/main" val="380263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E9A123-A954-4744-83A2-7FC87E433830}" type="slidenum">
              <a:rPr lang="en-US"/>
              <a:pPr/>
              <a:t>‹#›</a:t>
            </a:fld>
            <a:endParaRPr lang="en-US"/>
          </a:p>
        </p:txBody>
      </p:sp>
    </p:spTree>
    <p:extLst>
      <p:ext uri="{BB962C8B-B14F-4D97-AF65-F5344CB8AC3E}">
        <p14:creationId xmlns:p14="http://schemas.microsoft.com/office/powerpoint/2010/main" val="284164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2D6392-B6B4-CF4C-9BC7-5F7C65839388}" type="slidenum">
              <a:rPr lang="en-US"/>
              <a:pPr/>
              <a:t>‹#›</a:t>
            </a:fld>
            <a:endParaRPr lang="en-US"/>
          </a:p>
        </p:txBody>
      </p:sp>
    </p:spTree>
    <p:extLst>
      <p:ext uri="{BB962C8B-B14F-4D97-AF65-F5344CB8AC3E}">
        <p14:creationId xmlns:p14="http://schemas.microsoft.com/office/powerpoint/2010/main" val="60447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A15C2D-AEFB-6344-BA72-2F4310F3C88E}" type="slidenum">
              <a:rPr lang="en-US"/>
              <a:pPr/>
              <a:t>‹#›</a:t>
            </a:fld>
            <a:endParaRPr lang="en-US"/>
          </a:p>
        </p:txBody>
      </p:sp>
    </p:spTree>
    <p:extLst>
      <p:ext uri="{BB962C8B-B14F-4D97-AF65-F5344CB8AC3E}">
        <p14:creationId xmlns:p14="http://schemas.microsoft.com/office/powerpoint/2010/main" val="41007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20CC5F-8997-8C49-BC4D-D93F825BB8AE}" type="slidenum">
              <a:rPr lang="en-US"/>
              <a:pPr/>
              <a:t>‹#›</a:t>
            </a:fld>
            <a:endParaRPr lang="en-US"/>
          </a:p>
        </p:txBody>
      </p:sp>
    </p:spTree>
    <p:extLst>
      <p:ext uri="{BB962C8B-B14F-4D97-AF65-F5344CB8AC3E}">
        <p14:creationId xmlns:p14="http://schemas.microsoft.com/office/powerpoint/2010/main" val="17496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F20B53-E469-6340-931A-C076D8B87491}" type="slidenum">
              <a:rPr lang="en-US"/>
              <a:pPr/>
              <a:t>‹#›</a:t>
            </a:fld>
            <a:endParaRPr lang="en-US"/>
          </a:p>
        </p:txBody>
      </p:sp>
    </p:spTree>
    <p:extLst>
      <p:ext uri="{BB962C8B-B14F-4D97-AF65-F5344CB8AC3E}">
        <p14:creationId xmlns:p14="http://schemas.microsoft.com/office/powerpoint/2010/main" val="117320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5D50C0-2A0A-2741-9AD9-AD6C2924FCF8}" type="slidenum">
              <a:rPr lang="en-US"/>
              <a:pPr/>
              <a:t>‹#›</a:t>
            </a:fld>
            <a:endParaRPr lang="en-US"/>
          </a:p>
        </p:txBody>
      </p:sp>
    </p:spTree>
    <p:extLst>
      <p:ext uri="{BB962C8B-B14F-4D97-AF65-F5344CB8AC3E}">
        <p14:creationId xmlns:p14="http://schemas.microsoft.com/office/powerpoint/2010/main" val="316457764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hyperlink" Target="http://www.ni.com/" TargetMode="Externa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hyperlink" Target="%5Cni.com%5C" TargetMode="External"/><Relationship Id="rId19" Type="http://schemas.openxmlformats.org/officeDocument/2006/relationships/hyperlink" Target="%5Cwww.ni.com%5C"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Grp="1" noChangeArrowheads="1"/>
          </p:cNvSpPr>
          <p:nvPr>
            <p:ph type="title"/>
          </p:nvPr>
        </p:nvSpPr>
        <p:spPr bwMode="auto">
          <a:xfrm>
            <a:off x="381000" y="1524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Place Slide Title Here</a:t>
            </a:r>
          </a:p>
        </p:txBody>
      </p:sp>
      <p:sp>
        <p:nvSpPr>
          <p:cNvPr id="131076" name="Rectangle 4"/>
          <p:cNvSpPr>
            <a:spLocks noGrp="1" noChangeArrowheads="1"/>
          </p:cNvSpPr>
          <p:nvPr>
            <p:ph type="body" idx="1"/>
          </p:nvPr>
        </p:nvSpPr>
        <p:spPr bwMode="auto">
          <a:xfrm>
            <a:off x="381000" y="12954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77" name="Rectangle 5"/>
          <p:cNvSpPr>
            <a:spLocks noGrp="1" noChangeArrowheads="1"/>
          </p:cNvSpPr>
          <p:nvPr>
            <p:ph type="dt" sz="half" idx="2"/>
          </p:nvPr>
        </p:nvSpPr>
        <p:spPr bwMode="auto">
          <a:xfrm>
            <a:off x="8382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900" i="1">
                <a:solidFill>
                  <a:schemeClr val="tx1"/>
                </a:solidFill>
                <a:effectLst/>
                <a:latin typeface="+mn-lt"/>
              </a:defRPr>
            </a:lvl1pPr>
          </a:lstStyle>
          <a:p>
            <a:endParaRPr lang="en-US"/>
          </a:p>
        </p:txBody>
      </p:sp>
      <p:sp>
        <p:nvSpPr>
          <p:cNvPr id="131078" name="Rectangle 6"/>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900" i="1">
                <a:solidFill>
                  <a:schemeClr val="tx1"/>
                </a:solidFill>
                <a:effectLst/>
                <a:latin typeface="+mn-lt"/>
              </a:defRPr>
            </a:lvl1pPr>
          </a:lstStyle>
          <a:p>
            <a:endParaRPr lang="en-US"/>
          </a:p>
        </p:txBody>
      </p:sp>
      <p:sp>
        <p:nvSpPr>
          <p:cNvPr id="131079" name="Rectangle 7"/>
          <p:cNvSpPr>
            <a:spLocks noGrp="1" noChangeArrowheads="1"/>
          </p:cNvSpPr>
          <p:nvPr>
            <p:ph type="sldNum" sz="quarter" idx="4"/>
          </p:nvPr>
        </p:nvSpPr>
        <p:spPr bwMode="auto">
          <a:xfrm>
            <a:off x="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900" i="1">
                <a:solidFill>
                  <a:schemeClr val="tx1"/>
                </a:solidFill>
                <a:effectLst/>
                <a:latin typeface="+mn-lt"/>
              </a:defRPr>
            </a:lvl1pPr>
          </a:lstStyle>
          <a:p>
            <a:fld id="{57E93370-5AF7-E941-8695-D2A195175009}" type="slidenum">
              <a:rPr lang="en-US"/>
              <a:pPr/>
              <a:t>‹#›</a:t>
            </a:fld>
            <a:endParaRPr lang="en-US"/>
          </a:p>
        </p:txBody>
      </p:sp>
      <p:sp>
        <p:nvSpPr>
          <p:cNvPr id="131080" name="Rectangle 8">
            <a:hlinkClick r:id="rId18" action="ppaction://hlinkfile"/>
          </p:cNvPr>
          <p:cNvSpPr>
            <a:spLocks noChangeArrowheads="1"/>
          </p:cNvSpPr>
          <p:nvPr/>
        </p:nvSpPr>
        <p:spPr bwMode="auto">
          <a:xfrm>
            <a:off x="838200" y="6172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1" name="Rectangle 9">
            <a:hlinkClick r:id="rId19" action="ppaction://hlinkfile"/>
          </p:cNvPr>
          <p:cNvSpPr>
            <a:spLocks noChangeArrowheads="1"/>
          </p:cNvSpPr>
          <p:nvPr/>
        </p:nvSpPr>
        <p:spPr bwMode="auto">
          <a:xfrm>
            <a:off x="914400" y="6096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2" name="Rectangle 10">
            <a:hlinkClick r:id="rId20"/>
          </p:cNvPr>
          <p:cNvSpPr>
            <a:spLocks noChangeArrowheads="1"/>
          </p:cNvSpPr>
          <p:nvPr/>
        </p:nvSpPr>
        <p:spPr bwMode="auto">
          <a:xfrm>
            <a:off x="8382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3600" b="1">
          <a:solidFill>
            <a:schemeClr val="tx1"/>
          </a:solidFill>
          <a:latin typeface="Arial Narrow" charset="0"/>
          <a:ea typeface="ＭＳ Ｐゴシック" charset="0"/>
        </a:defRPr>
      </a:lvl2pPr>
      <a:lvl3pPr algn="l" rtl="0" fontAlgn="base">
        <a:spcBef>
          <a:spcPct val="0"/>
        </a:spcBef>
        <a:spcAft>
          <a:spcPct val="0"/>
        </a:spcAft>
        <a:defRPr sz="3600" b="1">
          <a:solidFill>
            <a:schemeClr val="tx1"/>
          </a:solidFill>
          <a:latin typeface="Arial Narrow" charset="0"/>
          <a:ea typeface="ＭＳ Ｐゴシック" charset="0"/>
        </a:defRPr>
      </a:lvl3pPr>
      <a:lvl4pPr algn="l" rtl="0" fontAlgn="base">
        <a:spcBef>
          <a:spcPct val="0"/>
        </a:spcBef>
        <a:spcAft>
          <a:spcPct val="0"/>
        </a:spcAft>
        <a:defRPr sz="3600" b="1">
          <a:solidFill>
            <a:schemeClr val="tx1"/>
          </a:solidFill>
          <a:latin typeface="Arial Narrow" charset="0"/>
          <a:ea typeface="ＭＳ Ｐゴシック" charset="0"/>
        </a:defRPr>
      </a:lvl4pPr>
      <a:lvl5pPr algn="l" rtl="0" fontAlgn="base">
        <a:spcBef>
          <a:spcPct val="0"/>
        </a:spcBef>
        <a:spcAft>
          <a:spcPct val="0"/>
        </a:spcAft>
        <a:defRPr sz="3600" b="1">
          <a:solidFill>
            <a:schemeClr val="tx1"/>
          </a:solidFill>
          <a:latin typeface="Arial Narrow" charset="0"/>
          <a:ea typeface="ＭＳ Ｐゴシック" charset="0"/>
        </a:defRPr>
      </a:lvl5pPr>
      <a:lvl6pPr marL="457200" algn="l" rtl="0" fontAlgn="base">
        <a:spcBef>
          <a:spcPct val="0"/>
        </a:spcBef>
        <a:spcAft>
          <a:spcPct val="0"/>
        </a:spcAft>
        <a:defRPr sz="3600" b="1">
          <a:solidFill>
            <a:schemeClr val="tx1"/>
          </a:solidFill>
          <a:latin typeface="Arial Narrow" charset="0"/>
          <a:ea typeface="ＭＳ Ｐゴシック" charset="0"/>
        </a:defRPr>
      </a:lvl6pPr>
      <a:lvl7pPr marL="914400" algn="l" rtl="0" fontAlgn="base">
        <a:spcBef>
          <a:spcPct val="0"/>
        </a:spcBef>
        <a:spcAft>
          <a:spcPct val="0"/>
        </a:spcAft>
        <a:defRPr sz="3600" b="1">
          <a:solidFill>
            <a:schemeClr val="tx1"/>
          </a:solidFill>
          <a:latin typeface="Arial Narrow" charset="0"/>
          <a:ea typeface="ＭＳ Ｐゴシック" charset="0"/>
        </a:defRPr>
      </a:lvl7pPr>
      <a:lvl8pPr marL="1371600" algn="l" rtl="0" fontAlgn="base">
        <a:spcBef>
          <a:spcPct val="0"/>
        </a:spcBef>
        <a:spcAft>
          <a:spcPct val="0"/>
        </a:spcAft>
        <a:defRPr sz="3600" b="1">
          <a:solidFill>
            <a:schemeClr val="tx1"/>
          </a:solidFill>
          <a:latin typeface="Arial Narrow" charset="0"/>
          <a:ea typeface="ＭＳ Ｐゴシック" charset="0"/>
        </a:defRPr>
      </a:lvl8pPr>
      <a:lvl9pPr marL="1828800" algn="l" rtl="0" fontAlgn="base">
        <a:spcBef>
          <a:spcPct val="0"/>
        </a:spcBef>
        <a:spcAft>
          <a:spcPct val="0"/>
        </a:spcAft>
        <a:defRPr sz="3600" b="1">
          <a:solidFill>
            <a:schemeClr val="tx1"/>
          </a:solidFill>
          <a:latin typeface="Arial Narrow" charset="0"/>
          <a:ea typeface="ＭＳ Ｐゴシック" charset="0"/>
        </a:defRPr>
      </a:lvl9pPr>
    </p:titleStyle>
    <p:bodyStyle>
      <a:lvl1pPr marL="174625" indent="-174625" algn="l" rtl="0" fontAlgn="base">
        <a:spcBef>
          <a:spcPct val="20000"/>
        </a:spcBef>
        <a:spcAft>
          <a:spcPct val="0"/>
        </a:spcAft>
        <a:buChar char="•"/>
        <a:defRPr sz="3200">
          <a:solidFill>
            <a:schemeClr val="tx1"/>
          </a:solidFill>
          <a:latin typeface="+mn-lt"/>
          <a:ea typeface="+mn-ea"/>
          <a:cs typeface="+mn-cs"/>
        </a:defRPr>
      </a:lvl1pPr>
      <a:lvl2pPr marL="508000" indent="-217488" algn="l" rtl="0" fontAlgn="base">
        <a:spcBef>
          <a:spcPct val="20000"/>
        </a:spcBef>
        <a:spcAft>
          <a:spcPct val="0"/>
        </a:spcAft>
        <a:buChar char="–"/>
        <a:defRPr sz="2800">
          <a:solidFill>
            <a:schemeClr val="tx1"/>
          </a:solidFill>
          <a:latin typeface="+mn-lt"/>
          <a:ea typeface="+mn-ea"/>
        </a:defRPr>
      </a:lvl2pPr>
      <a:lvl3pPr marL="857250" indent="-176213" algn="l" rtl="0" fontAlgn="base">
        <a:spcBef>
          <a:spcPct val="20000"/>
        </a:spcBef>
        <a:spcAft>
          <a:spcPct val="0"/>
        </a:spcAft>
        <a:buChar char="•"/>
        <a:defRPr sz="2400">
          <a:solidFill>
            <a:schemeClr val="tx1"/>
          </a:solidFill>
          <a:latin typeface="+mn-lt"/>
          <a:ea typeface="+mn-ea"/>
        </a:defRPr>
      </a:lvl3pPr>
      <a:lvl4pPr marL="1206500" indent="-234950" algn="l" rtl="0" fontAlgn="base">
        <a:spcBef>
          <a:spcPct val="20000"/>
        </a:spcBef>
        <a:spcAft>
          <a:spcPct val="0"/>
        </a:spcAft>
        <a:buChar char="–"/>
        <a:defRPr sz="2000">
          <a:solidFill>
            <a:schemeClr val="tx1"/>
          </a:solidFill>
          <a:latin typeface="+mn-lt"/>
          <a:ea typeface="+mn-ea"/>
        </a:defRPr>
      </a:lvl4pPr>
      <a:lvl5pPr marL="1482725" indent="-161925" algn="l" rtl="0" fontAlgn="base">
        <a:spcBef>
          <a:spcPct val="20000"/>
        </a:spcBef>
        <a:spcAft>
          <a:spcPct val="0"/>
        </a:spcAft>
        <a:buChar char="»"/>
        <a:defRPr>
          <a:solidFill>
            <a:schemeClr val="tx1"/>
          </a:solidFill>
          <a:latin typeface="+mn-lt"/>
          <a:ea typeface="+mn-ea"/>
        </a:defRPr>
      </a:lvl5pPr>
      <a:lvl6pPr marL="1939925" indent="-161925" algn="l" rtl="0" fontAlgn="base">
        <a:spcBef>
          <a:spcPct val="20000"/>
        </a:spcBef>
        <a:spcAft>
          <a:spcPct val="0"/>
        </a:spcAft>
        <a:buChar char="»"/>
        <a:defRPr>
          <a:solidFill>
            <a:schemeClr val="tx1"/>
          </a:solidFill>
          <a:latin typeface="+mn-lt"/>
          <a:ea typeface="+mn-ea"/>
        </a:defRPr>
      </a:lvl6pPr>
      <a:lvl7pPr marL="2397125" indent="-161925" algn="l" rtl="0" fontAlgn="base">
        <a:spcBef>
          <a:spcPct val="20000"/>
        </a:spcBef>
        <a:spcAft>
          <a:spcPct val="0"/>
        </a:spcAft>
        <a:buChar char="»"/>
        <a:defRPr>
          <a:solidFill>
            <a:schemeClr val="tx1"/>
          </a:solidFill>
          <a:latin typeface="+mn-lt"/>
          <a:ea typeface="+mn-ea"/>
        </a:defRPr>
      </a:lvl7pPr>
      <a:lvl8pPr marL="2854325" indent="-161925" algn="l" rtl="0" fontAlgn="base">
        <a:spcBef>
          <a:spcPct val="20000"/>
        </a:spcBef>
        <a:spcAft>
          <a:spcPct val="0"/>
        </a:spcAft>
        <a:buChar char="»"/>
        <a:defRPr>
          <a:solidFill>
            <a:schemeClr val="tx1"/>
          </a:solidFill>
          <a:latin typeface="+mn-lt"/>
          <a:ea typeface="+mn-ea"/>
        </a:defRPr>
      </a:lvl8pPr>
      <a:lvl9pPr marL="3311525" indent="-161925"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32.png"/><Relationship Id="rId21" Type="http://schemas.openxmlformats.org/officeDocument/2006/relationships/oleObject" Target="../embeddings/oleObject21.bin"/><Relationship Id="rId22" Type="http://schemas.openxmlformats.org/officeDocument/2006/relationships/image" Target="../media/image33.png"/><Relationship Id="rId23" Type="http://schemas.openxmlformats.org/officeDocument/2006/relationships/oleObject" Target="../embeddings/oleObject22.bin"/><Relationship Id="rId24" Type="http://schemas.openxmlformats.org/officeDocument/2006/relationships/image" Target="../media/image34.png"/><Relationship Id="rId25" Type="http://schemas.openxmlformats.org/officeDocument/2006/relationships/oleObject" Target="../embeddings/oleObject23.bin"/><Relationship Id="rId26" Type="http://schemas.openxmlformats.org/officeDocument/2006/relationships/image" Target="../media/image35.png"/><Relationship Id="rId27" Type="http://schemas.openxmlformats.org/officeDocument/2006/relationships/oleObject" Target="../embeddings/oleObject24.bin"/><Relationship Id="rId28" Type="http://schemas.openxmlformats.org/officeDocument/2006/relationships/image" Target="../media/image36.png"/><Relationship Id="rId29" Type="http://schemas.openxmlformats.org/officeDocument/2006/relationships/oleObject" Target="../embeddings/oleObject25.bin"/><Relationship Id="rId30" Type="http://schemas.openxmlformats.org/officeDocument/2006/relationships/image" Target="../media/image37.png"/><Relationship Id="rId31" Type="http://schemas.openxmlformats.org/officeDocument/2006/relationships/oleObject" Target="../embeddings/oleObject26.bin"/><Relationship Id="rId32" Type="http://schemas.openxmlformats.org/officeDocument/2006/relationships/image" Target="../media/image38.png"/><Relationship Id="rId10" Type="http://schemas.openxmlformats.org/officeDocument/2006/relationships/image" Target="../media/image27.png"/><Relationship Id="rId11" Type="http://schemas.openxmlformats.org/officeDocument/2006/relationships/oleObject" Target="../embeddings/oleObject16.bin"/><Relationship Id="rId12" Type="http://schemas.openxmlformats.org/officeDocument/2006/relationships/image" Target="../media/image28.png"/><Relationship Id="rId13" Type="http://schemas.openxmlformats.org/officeDocument/2006/relationships/oleObject" Target="../embeddings/oleObject17.bin"/><Relationship Id="rId14" Type="http://schemas.openxmlformats.org/officeDocument/2006/relationships/image" Target="../media/image29.png"/><Relationship Id="rId15" Type="http://schemas.openxmlformats.org/officeDocument/2006/relationships/oleObject" Target="../embeddings/oleObject18.bin"/><Relationship Id="rId16" Type="http://schemas.openxmlformats.org/officeDocument/2006/relationships/image" Target="../media/image30.png"/><Relationship Id="rId17" Type="http://schemas.openxmlformats.org/officeDocument/2006/relationships/oleObject" Target="../embeddings/oleObject19.bin"/><Relationship Id="rId18" Type="http://schemas.openxmlformats.org/officeDocument/2006/relationships/image" Target="../media/image31.png"/><Relationship Id="rId1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10.xml"/><Relationship Id="rId4" Type="http://schemas.openxmlformats.org/officeDocument/2006/relationships/image" Target="../media/image39.wmf"/><Relationship Id="rId5" Type="http://schemas.openxmlformats.org/officeDocument/2006/relationships/oleObject" Target="../embeddings/oleObject13.bin"/><Relationship Id="rId6" Type="http://schemas.openxmlformats.org/officeDocument/2006/relationships/image" Target="../media/image25.png"/><Relationship Id="rId7" Type="http://schemas.openxmlformats.org/officeDocument/2006/relationships/oleObject" Target="../embeddings/oleObject14.bin"/><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7.bin"/><Relationship Id="rId5" Type="http://schemas.openxmlformats.org/officeDocument/2006/relationships/image" Target="../media/image41.png"/><Relationship Id="rId6" Type="http://schemas.openxmlformats.org/officeDocument/2006/relationships/oleObject" Target="../embeddings/oleObject28.bin"/><Relationship Id="rId7" Type="http://schemas.openxmlformats.org/officeDocument/2006/relationships/image" Target="../media/image4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46.png"/><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14.xml"/><Relationship Id="rId4" Type="http://schemas.openxmlformats.org/officeDocument/2006/relationships/oleObject" Target="../embeddings/oleObject29.bin"/><Relationship Id="rId5" Type="http://schemas.openxmlformats.org/officeDocument/2006/relationships/image" Target="../media/image43.png"/><Relationship Id="rId6" Type="http://schemas.openxmlformats.org/officeDocument/2006/relationships/oleObject" Target="../embeddings/oleObject30.bin"/><Relationship Id="rId7" Type="http://schemas.openxmlformats.org/officeDocument/2006/relationships/image" Target="../media/image44.png"/><Relationship Id="rId8" Type="http://schemas.openxmlformats.org/officeDocument/2006/relationships/oleObject" Target="../embeddings/oleObject31.bin"/><Relationship Id="rId9" Type="http://schemas.openxmlformats.org/officeDocument/2006/relationships/image" Target="../media/image45.png"/><Relationship Id="rId10" Type="http://schemas.openxmlformats.org/officeDocument/2006/relationships/image" Target="../media/image47.png"/></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image" Target="../media/image51.png"/><Relationship Id="rId1" Type="http://schemas.openxmlformats.org/officeDocument/2006/relationships/vmlDrawing" Target="../drawings/vmlDrawing6.vml"/><Relationship Id="rId2" Type="http://schemas.openxmlformats.org/officeDocument/2006/relationships/slideLayout" Target="../slideLayouts/slideLayout12.xml"/><Relationship Id="rId3" Type="http://schemas.openxmlformats.org/officeDocument/2006/relationships/notesSlide" Target="../notesSlides/notesSlide15.xml"/><Relationship Id="rId4" Type="http://schemas.openxmlformats.org/officeDocument/2006/relationships/oleObject" Target="../embeddings/oleObject33.bin"/><Relationship Id="rId5" Type="http://schemas.openxmlformats.org/officeDocument/2006/relationships/image" Target="../media/image48.png"/><Relationship Id="rId6" Type="http://schemas.openxmlformats.org/officeDocument/2006/relationships/image" Target="../media/image52.png"/><Relationship Id="rId7" Type="http://schemas.openxmlformats.org/officeDocument/2006/relationships/oleObject" Target="../embeddings/oleObject34.bin"/><Relationship Id="rId8" Type="http://schemas.openxmlformats.org/officeDocument/2006/relationships/image" Target="../media/image49.png"/><Relationship Id="rId9" Type="http://schemas.openxmlformats.org/officeDocument/2006/relationships/oleObject" Target="../embeddings/oleObject35.bin"/><Relationship Id="rId10"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7.bin"/><Relationship Id="rId5" Type="http://schemas.openxmlformats.org/officeDocument/2006/relationships/image" Target="../media/image53.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8.bin"/><Relationship Id="rId5" Type="http://schemas.openxmlformats.org/officeDocument/2006/relationships/image" Target="../media/image5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9.bin"/><Relationship Id="rId5" Type="http://schemas.openxmlformats.org/officeDocument/2006/relationships/image" Target="../media/image61.png"/><Relationship Id="rId6" Type="http://schemas.openxmlformats.org/officeDocument/2006/relationships/oleObject" Target="../embeddings/oleObject40.bin"/><Relationship Id="rId7" Type="http://schemas.openxmlformats.org/officeDocument/2006/relationships/image" Target="../media/image62.png"/><Relationship Id="rId8" Type="http://schemas.openxmlformats.org/officeDocument/2006/relationships/oleObject" Target="../embeddings/oleObject41.bin"/><Relationship Id="rId9" Type="http://schemas.openxmlformats.org/officeDocument/2006/relationships/image" Target="../media/image63.png"/><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oleObject" Target="../embeddings/oleObject42.bin"/><Relationship Id="rId7" Type="http://schemas.openxmlformats.org/officeDocument/2006/relationships/image" Target="../media/image64.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72.png"/><Relationship Id="rId5" Type="http://schemas.openxmlformats.org/officeDocument/2006/relationships/oleObject" Target="../embeddings/oleObject43.bin"/><Relationship Id="rId6" Type="http://schemas.openxmlformats.org/officeDocument/2006/relationships/image" Target="../media/image71.png"/><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73.png"/><Relationship Id="rId5" Type="http://schemas.openxmlformats.org/officeDocument/2006/relationships/oleObject" Target="../embeddings/oleObject44.bin"/><Relationship Id="rId6" Type="http://schemas.openxmlformats.org/officeDocument/2006/relationships/image" Target="../media/image15.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5.bin"/><Relationship Id="rId5" Type="http://schemas.openxmlformats.org/officeDocument/2006/relationships/image" Target="../media/image74.png"/><Relationship Id="rId6" Type="http://schemas.openxmlformats.org/officeDocument/2006/relationships/oleObject" Target="../embeddings/oleObject46.bin"/><Relationship Id="rId7" Type="http://schemas.openxmlformats.org/officeDocument/2006/relationships/image" Target="../media/image75.png"/><Relationship Id="rId1" Type="http://schemas.openxmlformats.org/officeDocument/2006/relationships/vmlDrawing" Target="../drawings/vmlDrawing13.v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47.bin"/><Relationship Id="rId5" Type="http://schemas.openxmlformats.org/officeDocument/2006/relationships/image" Target="../media/image76.png"/><Relationship Id="rId6" Type="http://schemas.openxmlformats.org/officeDocument/2006/relationships/oleObject" Target="../embeddings/oleObject48.bin"/><Relationship Id="rId7" Type="http://schemas.openxmlformats.org/officeDocument/2006/relationships/oleObject" Target="../embeddings/oleObject49.bin"/><Relationship Id="rId8" Type="http://schemas.openxmlformats.org/officeDocument/2006/relationships/image" Target="../media/image77.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50.bin"/><Relationship Id="rId5" Type="http://schemas.openxmlformats.org/officeDocument/2006/relationships/image" Target="../media/image79.png"/><Relationship Id="rId6" Type="http://schemas.openxmlformats.org/officeDocument/2006/relationships/oleObject" Target="../embeddings/oleObject51.bin"/><Relationship Id="rId7" Type="http://schemas.openxmlformats.org/officeDocument/2006/relationships/image" Target="../media/image80.png"/><Relationship Id="rId8" Type="http://schemas.openxmlformats.org/officeDocument/2006/relationships/oleObject" Target="../embeddings/oleObject52.bin"/><Relationship Id="rId9" Type="http://schemas.openxmlformats.org/officeDocument/2006/relationships/image" Target="../media/image81.png"/><Relationship Id="rId10" Type="http://schemas.openxmlformats.org/officeDocument/2006/relationships/oleObject" Target="../embeddings/oleObject53.bin"/><Relationship Id="rId11" Type="http://schemas.openxmlformats.org/officeDocument/2006/relationships/image" Target="../media/image82.png"/><Relationship Id="rId1" Type="http://schemas.openxmlformats.org/officeDocument/2006/relationships/vmlDrawing" Target="../drawings/vmlDrawing15.vml"/><Relationship Id="rId2"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54.bin"/><Relationship Id="rId5" Type="http://schemas.openxmlformats.org/officeDocument/2006/relationships/image" Target="../media/image83.png"/><Relationship Id="rId6" Type="http://schemas.openxmlformats.org/officeDocument/2006/relationships/oleObject" Target="../embeddings/oleObject55.bin"/><Relationship Id="rId7" Type="http://schemas.openxmlformats.org/officeDocument/2006/relationships/image" Target="../media/image84.png"/><Relationship Id="rId1" Type="http://schemas.openxmlformats.org/officeDocument/2006/relationships/vmlDrawing" Target="../drawings/vmlDrawing16.vml"/><Relationship Id="rId2"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56.bin"/><Relationship Id="rId5" Type="http://schemas.openxmlformats.org/officeDocument/2006/relationships/image" Target="../media/image85.png"/><Relationship Id="rId6" Type="http://schemas.openxmlformats.org/officeDocument/2006/relationships/oleObject" Target="../embeddings/oleObject57.bin"/><Relationship Id="rId7" Type="http://schemas.openxmlformats.org/officeDocument/2006/relationships/image" Target="../media/image86.png"/><Relationship Id="rId1" Type="http://schemas.openxmlformats.org/officeDocument/2006/relationships/vmlDrawing" Target="../drawings/vmlDrawing17.vml"/><Relationship Id="rId2"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58.bin"/><Relationship Id="rId5" Type="http://schemas.openxmlformats.org/officeDocument/2006/relationships/image" Target="../media/image87.png"/><Relationship Id="rId6" Type="http://schemas.openxmlformats.org/officeDocument/2006/relationships/oleObject" Target="../embeddings/oleObject59.bin"/><Relationship Id="rId7" Type="http://schemas.openxmlformats.org/officeDocument/2006/relationships/image" Target="../media/image88.png"/><Relationship Id="rId8" Type="http://schemas.openxmlformats.org/officeDocument/2006/relationships/oleObject" Target="../embeddings/oleObject60.bin"/><Relationship Id="rId9" Type="http://schemas.openxmlformats.org/officeDocument/2006/relationships/image" Target="../media/image89.png"/><Relationship Id="rId10" Type="http://schemas.openxmlformats.org/officeDocument/2006/relationships/oleObject" Target="../embeddings/oleObject61.bin"/><Relationship Id="rId11" Type="http://schemas.openxmlformats.org/officeDocument/2006/relationships/image" Target="../media/image90.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62.bin"/><Relationship Id="rId5" Type="http://schemas.openxmlformats.org/officeDocument/2006/relationships/oleObject" Target="../embeddings/oleObject63.bin"/><Relationship Id="rId6" Type="http://schemas.openxmlformats.org/officeDocument/2006/relationships/image" Target="../media/image91.png"/><Relationship Id="rId7" Type="http://schemas.openxmlformats.org/officeDocument/2006/relationships/oleObject" Target="../embeddings/oleObject64.bin"/><Relationship Id="rId8" Type="http://schemas.openxmlformats.org/officeDocument/2006/relationships/image" Target="../media/image92.png"/><Relationship Id="rId1" Type="http://schemas.openxmlformats.org/officeDocument/2006/relationships/vmlDrawing" Target="../drawings/vmlDrawing19.vml"/><Relationship Id="rId2"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65.bin"/><Relationship Id="rId5" Type="http://schemas.openxmlformats.org/officeDocument/2006/relationships/image" Target="../media/image93.png"/><Relationship Id="rId6" Type="http://schemas.openxmlformats.org/officeDocument/2006/relationships/oleObject" Target="../embeddings/oleObject66.bin"/><Relationship Id="rId7" Type="http://schemas.openxmlformats.org/officeDocument/2006/relationships/image" Target="../media/image94.png"/><Relationship Id="rId1" Type="http://schemas.openxmlformats.org/officeDocument/2006/relationships/vmlDrawing" Target="../drawings/vmlDrawing20.vml"/><Relationship Id="rId2"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67.bin"/><Relationship Id="rId5" Type="http://schemas.openxmlformats.org/officeDocument/2006/relationships/image" Target="../media/image95.png"/><Relationship Id="rId6" Type="http://schemas.openxmlformats.org/officeDocument/2006/relationships/oleObject" Target="../embeddings/oleObject68.bin"/><Relationship Id="rId7" Type="http://schemas.openxmlformats.org/officeDocument/2006/relationships/image" Target="../media/image96.png"/><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69.bin"/><Relationship Id="rId5" Type="http://schemas.openxmlformats.org/officeDocument/2006/relationships/image" Target="../media/image97.png"/><Relationship Id="rId6" Type="http://schemas.openxmlformats.org/officeDocument/2006/relationships/oleObject" Target="../embeddings/oleObject70.bin"/><Relationship Id="rId7" Type="http://schemas.openxmlformats.org/officeDocument/2006/relationships/image" Target="../media/image98.png"/><Relationship Id="rId1" Type="http://schemas.openxmlformats.org/officeDocument/2006/relationships/vmlDrawing" Target="../drawings/vmlDrawing22.vml"/><Relationship Id="rId2"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71.bin"/><Relationship Id="rId5" Type="http://schemas.openxmlformats.org/officeDocument/2006/relationships/image" Target="../media/image99.png"/><Relationship Id="rId6" Type="http://schemas.openxmlformats.org/officeDocument/2006/relationships/oleObject" Target="../embeddings/oleObject72.bin"/><Relationship Id="rId7" Type="http://schemas.openxmlformats.org/officeDocument/2006/relationships/image" Target="../media/image100.png"/><Relationship Id="rId1" Type="http://schemas.openxmlformats.org/officeDocument/2006/relationships/vmlDrawing" Target="../drawings/vmlDrawing23.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73.bin"/><Relationship Id="rId5" Type="http://schemas.openxmlformats.org/officeDocument/2006/relationships/image" Target="../media/image101.png"/><Relationship Id="rId6" Type="http://schemas.openxmlformats.org/officeDocument/2006/relationships/oleObject" Target="../embeddings/oleObject74.bin"/><Relationship Id="rId7" Type="http://schemas.openxmlformats.org/officeDocument/2006/relationships/image" Target="../media/image102.png"/><Relationship Id="rId1" Type="http://schemas.openxmlformats.org/officeDocument/2006/relationships/vmlDrawing" Target="../drawings/vmlDrawing24.vml"/><Relationship Id="rId2"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75.bin"/><Relationship Id="rId5" Type="http://schemas.openxmlformats.org/officeDocument/2006/relationships/image" Target="../media/image103.png"/><Relationship Id="rId1" Type="http://schemas.openxmlformats.org/officeDocument/2006/relationships/vmlDrawing" Target="../drawings/vmlDrawing25.vml"/><Relationship Id="rId2"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76.bin"/><Relationship Id="rId5" Type="http://schemas.openxmlformats.org/officeDocument/2006/relationships/image" Target="../media/image104.png"/><Relationship Id="rId6" Type="http://schemas.openxmlformats.org/officeDocument/2006/relationships/oleObject" Target="../embeddings/oleObject77.bin"/><Relationship Id="rId7" Type="http://schemas.openxmlformats.org/officeDocument/2006/relationships/image" Target="../media/image105.png"/><Relationship Id="rId1" Type="http://schemas.openxmlformats.org/officeDocument/2006/relationships/vmlDrawing" Target="../drawings/vmlDrawing26.vml"/><Relationship Id="rId2"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78.bin"/><Relationship Id="rId5" Type="http://schemas.openxmlformats.org/officeDocument/2006/relationships/image" Target="../media/image108.png"/><Relationship Id="rId1" Type="http://schemas.openxmlformats.org/officeDocument/2006/relationships/vmlDrawing" Target="../drawings/vmlDrawing27.vml"/><Relationship Id="rId2"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oleObject" Target="../embeddings/oleObject1.bin"/><Relationship Id="rId7" Type="http://schemas.openxmlformats.org/officeDocument/2006/relationships/image" Target="../media/image6.png"/><Relationship Id="rId8" Type="http://schemas.openxmlformats.org/officeDocument/2006/relationships/oleObject" Target="../embeddings/oleObject2.bin"/><Relationship Id="rId9"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image" Target="../media/image19.wmf"/><Relationship Id="rId21" Type="http://schemas.openxmlformats.org/officeDocument/2006/relationships/oleObject" Target="../embeddings/oleObject11.bin"/><Relationship Id="rId22" Type="http://schemas.openxmlformats.org/officeDocument/2006/relationships/image" Target="../media/image20.wmf"/><Relationship Id="rId23" Type="http://schemas.openxmlformats.org/officeDocument/2006/relationships/oleObject" Target="../embeddings/oleObject12.bin"/><Relationship Id="rId24" Type="http://schemas.openxmlformats.org/officeDocument/2006/relationships/image" Target="../media/image21.wmf"/><Relationship Id="rId25" Type="http://schemas.openxmlformats.org/officeDocument/2006/relationships/image" Target="../media/image23.png"/><Relationship Id="rId26" Type="http://schemas.openxmlformats.org/officeDocument/2006/relationships/image" Target="../media/image24.png"/><Relationship Id="rId10" Type="http://schemas.openxmlformats.org/officeDocument/2006/relationships/image" Target="../media/image14.wmf"/><Relationship Id="rId11" Type="http://schemas.openxmlformats.org/officeDocument/2006/relationships/oleObject" Target="../embeddings/oleObject6.bin"/><Relationship Id="rId12" Type="http://schemas.openxmlformats.org/officeDocument/2006/relationships/image" Target="../media/image15.wmf"/><Relationship Id="rId13" Type="http://schemas.openxmlformats.org/officeDocument/2006/relationships/oleObject" Target="../embeddings/oleObject7.bin"/><Relationship Id="rId14" Type="http://schemas.openxmlformats.org/officeDocument/2006/relationships/image" Target="../media/image16.wmf"/><Relationship Id="rId15" Type="http://schemas.openxmlformats.org/officeDocument/2006/relationships/oleObject" Target="../embeddings/oleObject8.bin"/><Relationship Id="rId16" Type="http://schemas.openxmlformats.org/officeDocument/2006/relationships/image" Target="../media/image17.wmf"/><Relationship Id="rId17" Type="http://schemas.openxmlformats.org/officeDocument/2006/relationships/oleObject" Target="../embeddings/oleObject9.bin"/><Relationship Id="rId18" Type="http://schemas.openxmlformats.org/officeDocument/2006/relationships/image" Target="../media/image18.wmf"/><Relationship Id="rId19"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image" Target="../media/image22.wmf"/><Relationship Id="rId5" Type="http://schemas.openxmlformats.org/officeDocument/2006/relationships/oleObject" Target="../embeddings/oleObject3.bin"/><Relationship Id="rId6" Type="http://schemas.openxmlformats.org/officeDocument/2006/relationships/image" Target="../media/image12.png"/><Relationship Id="rId7" Type="http://schemas.openxmlformats.org/officeDocument/2006/relationships/oleObject" Target="../embeddings/oleObject4.bin"/><Relationship Id="rId8"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457200" y="685800"/>
            <a:ext cx="8229600" cy="1143000"/>
          </a:xfrm>
        </p:spPr>
        <p:txBody>
          <a:bodyPr/>
          <a:lstStyle/>
          <a:p>
            <a:r>
              <a:rPr lang="en-US"/>
              <a:t>Virtual Instrumentation With LabVIEW</a:t>
            </a:r>
          </a:p>
        </p:txBody>
      </p:sp>
      <p:pic>
        <p:nvPicPr>
          <p:cNvPr id="321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754188"/>
            <a:ext cx="4286250"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15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4492625"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036763" y="1662113"/>
            <a:ext cx="2735262"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p>
            <a:pPr algn="l">
              <a:lnSpc>
                <a:spcPct val="85000"/>
              </a:lnSpc>
            </a:pPr>
            <a:r>
              <a:rPr lang="en-US" sz="1800" b="1">
                <a:solidFill>
                  <a:schemeClr val="tx1"/>
                </a:solidFill>
                <a:effectLst/>
                <a:latin typeface="Arial" charset="0"/>
              </a:rPr>
              <a:t>Run Button </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Continuous Run Button</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Abort Execution</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Pause/Continue Button</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Text Settings</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Align Objects</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Distribute Objects</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Reorder</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Resize front panel objects</a:t>
            </a:r>
          </a:p>
        </p:txBody>
      </p:sp>
      <p:pic>
        <p:nvPicPr>
          <p:cNvPr id="2048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57350"/>
            <a:ext cx="304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6" name="Rectangle 6"/>
          <p:cNvSpPr>
            <a:spLocks noChangeArrowheads="1"/>
          </p:cNvSpPr>
          <p:nvPr/>
        </p:nvSpPr>
        <p:spPr bwMode="auto">
          <a:xfrm>
            <a:off x="6026150" y="2978150"/>
            <a:ext cx="2857500" cy="215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p>
            <a:pPr algn="l">
              <a:lnSpc>
                <a:spcPct val="85000"/>
              </a:lnSpc>
            </a:pPr>
            <a:r>
              <a:rPr lang="en-US" sz="1800" b="1">
                <a:solidFill>
                  <a:schemeClr val="tx1"/>
                </a:solidFill>
                <a:effectLst/>
                <a:latin typeface="Arial" charset="0"/>
              </a:rPr>
              <a:t>Execution Highlighting Button</a:t>
            </a:r>
          </a:p>
          <a:p>
            <a:pPr algn="l">
              <a:lnSpc>
                <a:spcPct val="85000"/>
              </a:lnSpc>
            </a:pPr>
            <a:r>
              <a:rPr lang="en-US" sz="1800" b="1">
                <a:solidFill>
                  <a:schemeClr val="tx1"/>
                </a:solidFill>
                <a:effectLst/>
                <a:latin typeface="Arial" charset="0"/>
              </a:rPr>
              <a:t> </a:t>
            </a:r>
          </a:p>
          <a:p>
            <a:pPr algn="l">
              <a:lnSpc>
                <a:spcPct val="85000"/>
              </a:lnSpc>
            </a:pPr>
            <a:r>
              <a:rPr lang="en-US" sz="1800" b="1">
                <a:solidFill>
                  <a:schemeClr val="tx1"/>
                </a:solidFill>
                <a:effectLst/>
                <a:latin typeface="Arial" charset="0"/>
              </a:rPr>
              <a:t>Step Into Button</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Step Over Button</a:t>
            </a:r>
          </a:p>
          <a:p>
            <a:pPr algn="l">
              <a:lnSpc>
                <a:spcPct val="85000"/>
              </a:lnSpc>
            </a:pPr>
            <a:endParaRPr lang="en-US" sz="1800" b="1">
              <a:solidFill>
                <a:schemeClr val="tx1"/>
              </a:solidFill>
              <a:effectLst/>
              <a:latin typeface="Arial" charset="0"/>
            </a:endParaRPr>
          </a:p>
          <a:p>
            <a:pPr algn="l">
              <a:lnSpc>
                <a:spcPct val="85000"/>
              </a:lnSpc>
            </a:pPr>
            <a:r>
              <a:rPr lang="en-US" sz="1800" b="1">
                <a:solidFill>
                  <a:schemeClr val="tx1"/>
                </a:solidFill>
                <a:effectLst/>
                <a:latin typeface="Arial" charset="0"/>
              </a:rPr>
              <a:t>Step Out Button</a:t>
            </a:r>
          </a:p>
          <a:p>
            <a:pPr algn="l">
              <a:lnSpc>
                <a:spcPct val="85000"/>
              </a:lnSpc>
            </a:pPr>
            <a:endParaRPr lang="en-US" sz="1800" b="1">
              <a:solidFill>
                <a:schemeClr val="tx1"/>
              </a:solidFill>
              <a:effectLst/>
              <a:latin typeface="Arial" charset="0"/>
            </a:endParaRPr>
          </a:p>
        </p:txBody>
      </p:sp>
      <p:sp>
        <p:nvSpPr>
          <p:cNvPr id="20489" name="Rectangle 9"/>
          <p:cNvSpPr>
            <a:spLocks noChangeArrowheads="1"/>
          </p:cNvSpPr>
          <p:nvPr/>
        </p:nvSpPr>
        <p:spPr bwMode="auto">
          <a:xfrm>
            <a:off x="5492750" y="2079625"/>
            <a:ext cx="29718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p>
            <a:pPr algn="l">
              <a:lnSpc>
                <a:spcPct val="85000"/>
              </a:lnSpc>
            </a:pPr>
            <a:r>
              <a:rPr lang="en-US" sz="2000" b="1">
                <a:solidFill>
                  <a:srgbClr val="4159D1"/>
                </a:solidFill>
                <a:effectLst/>
                <a:latin typeface="Arial" charset="0"/>
              </a:rPr>
              <a:t>Additional Buttons on the Diagram Toolbar</a:t>
            </a:r>
          </a:p>
        </p:txBody>
      </p:sp>
      <p:sp>
        <p:nvSpPr>
          <p:cNvPr id="20507" name="Rectangle 27"/>
          <p:cNvSpPr>
            <a:spLocks noGrp="1" noChangeArrowheads="1"/>
          </p:cNvSpPr>
          <p:nvPr>
            <p:ph type="title" idx="4294967295"/>
          </p:nvPr>
        </p:nvSpPr>
        <p:spPr>
          <a:xfrm>
            <a:off x="385763" y="125413"/>
            <a:ext cx="7772400" cy="1143000"/>
          </a:xfrm>
        </p:spPr>
        <p:txBody>
          <a:bodyPr/>
          <a:lstStyle/>
          <a:p>
            <a:r>
              <a:rPr lang="en-US"/>
              <a:t>Status Toolbar</a:t>
            </a:r>
          </a:p>
        </p:txBody>
      </p:sp>
      <p:graphicFrame>
        <p:nvGraphicFramePr>
          <p:cNvPr id="20526" name="Object 46"/>
          <p:cNvGraphicFramePr>
            <a:graphicFrameLocks noChangeAspect="1"/>
          </p:cNvGraphicFramePr>
          <p:nvPr/>
        </p:nvGraphicFramePr>
        <p:xfrm>
          <a:off x="1384300" y="5349875"/>
          <a:ext cx="538163" cy="349250"/>
        </p:xfrm>
        <a:graphic>
          <a:graphicData uri="http://schemas.openxmlformats.org/presentationml/2006/ole">
            <mc:AlternateContent xmlns:mc="http://schemas.openxmlformats.org/markup-compatibility/2006">
              <mc:Choice xmlns:v="urn:schemas-microsoft-com:vml" Requires="v">
                <p:oleObj spid="_x0000_s20542" name="Bitmap Image" r:id="rId5" imgW="352474" imgH="228571" progId="Paint.Picture">
                  <p:embed/>
                </p:oleObj>
              </mc:Choice>
              <mc:Fallback>
                <p:oleObj name="Bitmap Image" r:id="rId5" imgW="352474" imgH="228571" progId="Paint.Picture">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5349875"/>
                        <a:ext cx="538163" cy="349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7" name="Object 47"/>
          <p:cNvGraphicFramePr>
            <a:graphicFrameLocks noChangeAspect="1"/>
          </p:cNvGraphicFramePr>
          <p:nvPr/>
        </p:nvGraphicFramePr>
        <p:xfrm>
          <a:off x="385763" y="1060450"/>
          <a:ext cx="8412162" cy="447675"/>
        </p:xfrm>
        <a:graphic>
          <a:graphicData uri="http://schemas.openxmlformats.org/presentationml/2006/ole">
            <mc:AlternateContent xmlns:mc="http://schemas.openxmlformats.org/markup-compatibility/2006">
              <mc:Choice xmlns:v="urn:schemas-microsoft-com:vml" Requires="v">
                <p:oleObj spid="_x0000_s20543" name="Bitmap Image" r:id="rId7" imgW="4296375" imgH="228571" progId="Paint.Picture">
                  <p:embed/>
                </p:oleObj>
              </mc:Choice>
              <mc:Fallback>
                <p:oleObj name="Bitmap Image" r:id="rId7" imgW="4296375" imgH="228571" progId="Paint.Picture">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3" y="1060450"/>
                        <a:ext cx="8412162" cy="447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8" name="Object 48"/>
          <p:cNvGraphicFramePr>
            <a:graphicFrameLocks noChangeAspect="1"/>
          </p:cNvGraphicFramePr>
          <p:nvPr/>
        </p:nvGraphicFramePr>
        <p:xfrm>
          <a:off x="1192213" y="1624013"/>
          <a:ext cx="730250" cy="350837"/>
        </p:xfrm>
        <a:graphic>
          <a:graphicData uri="http://schemas.openxmlformats.org/presentationml/2006/ole">
            <mc:AlternateContent xmlns:mc="http://schemas.openxmlformats.org/markup-compatibility/2006">
              <mc:Choice xmlns:v="urn:schemas-microsoft-com:vml" Requires="v">
                <p:oleObj spid="_x0000_s20544" name="Bitmap Image" r:id="rId9" imgW="495369" imgH="237969" progId="Paint.Picture">
                  <p:embed/>
                </p:oleObj>
              </mc:Choice>
              <mc:Fallback>
                <p:oleObj name="Bitmap Image" r:id="rId9" imgW="495369" imgH="237969" progId="Paint.Picture">
                  <p:embed/>
                  <p:pic>
                    <p:nvPicPr>
                      <p:cNvPr id="0" name="Object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2213" y="1624013"/>
                        <a:ext cx="730250" cy="3508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9" name="Object 49"/>
          <p:cNvGraphicFramePr>
            <a:graphicFrameLocks noChangeAspect="1"/>
          </p:cNvGraphicFramePr>
          <p:nvPr/>
        </p:nvGraphicFramePr>
        <p:xfrm>
          <a:off x="1192213" y="2046288"/>
          <a:ext cx="730250" cy="365125"/>
        </p:xfrm>
        <a:graphic>
          <a:graphicData uri="http://schemas.openxmlformats.org/presentationml/2006/ole">
            <mc:AlternateContent xmlns:mc="http://schemas.openxmlformats.org/markup-compatibility/2006">
              <mc:Choice xmlns:v="urn:schemas-microsoft-com:vml" Requires="v">
                <p:oleObj spid="_x0000_s20545" name="Bitmap Image" r:id="rId11" imgW="495369" imgH="247685" progId="Paint.Picture">
                  <p:embed/>
                </p:oleObj>
              </mc:Choice>
              <mc:Fallback>
                <p:oleObj name="Bitmap Image" r:id="rId11" imgW="495369" imgH="247685" progId="Paint.Picture">
                  <p:embed/>
                  <p:pic>
                    <p:nvPicPr>
                      <p:cNvPr id="0" name="Object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2213" y="2046288"/>
                        <a:ext cx="730250" cy="365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0" name="Object 50"/>
          <p:cNvGraphicFramePr>
            <a:graphicFrameLocks noChangeAspect="1"/>
          </p:cNvGraphicFramePr>
          <p:nvPr/>
        </p:nvGraphicFramePr>
        <p:xfrm>
          <a:off x="1576388" y="2506663"/>
          <a:ext cx="346075" cy="333375"/>
        </p:xfrm>
        <a:graphic>
          <a:graphicData uri="http://schemas.openxmlformats.org/presentationml/2006/ole">
            <mc:AlternateContent xmlns:mc="http://schemas.openxmlformats.org/markup-compatibility/2006">
              <mc:Choice xmlns:v="urn:schemas-microsoft-com:vml" Requires="v">
                <p:oleObj spid="_x0000_s20546" name="Bitmap Image" r:id="rId13" imgW="257007" imgH="247685" progId="Paint.Picture">
                  <p:embed/>
                </p:oleObj>
              </mc:Choice>
              <mc:Fallback>
                <p:oleObj name="Bitmap Image" r:id="rId13" imgW="257007" imgH="247685" progId="Paint.Picture">
                  <p:embed/>
                  <p:pic>
                    <p:nvPicPr>
                      <p:cNvPr id="0"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6388" y="2506663"/>
                        <a:ext cx="346075" cy="333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1" name="Object 51"/>
          <p:cNvGraphicFramePr>
            <a:graphicFrameLocks noChangeAspect="1"/>
          </p:cNvGraphicFramePr>
          <p:nvPr/>
        </p:nvGraphicFramePr>
        <p:xfrm>
          <a:off x="1576388" y="2968625"/>
          <a:ext cx="384175" cy="371475"/>
        </p:xfrm>
        <a:graphic>
          <a:graphicData uri="http://schemas.openxmlformats.org/presentationml/2006/ole">
            <mc:AlternateContent xmlns:mc="http://schemas.openxmlformats.org/markup-compatibility/2006">
              <mc:Choice xmlns:v="urn:schemas-microsoft-com:vml" Requires="v">
                <p:oleObj spid="_x0000_s20547" name="Bitmap Image" r:id="rId15" imgW="276117" imgH="266737" progId="Paint.Picture">
                  <p:embed/>
                </p:oleObj>
              </mc:Choice>
              <mc:Fallback>
                <p:oleObj name="Bitmap Image" r:id="rId15" imgW="276117" imgH="266737" progId="Paint.Picture">
                  <p:embed/>
                  <p:pic>
                    <p:nvPicPr>
                      <p:cNvPr id="0" name="Object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6388" y="2968625"/>
                        <a:ext cx="384175" cy="3714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2" name="Object 52"/>
          <p:cNvGraphicFramePr>
            <a:graphicFrameLocks noChangeAspect="1"/>
          </p:cNvGraphicFramePr>
          <p:nvPr/>
        </p:nvGraphicFramePr>
        <p:xfrm>
          <a:off x="346075" y="3548063"/>
          <a:ext cx="1690688" cy="227012"/>
        </p:xfrm>
        <a:graphic>
          <a:graphicData uri="http://schemas.openxmlformats.org/presentationml/2006/ole">
            <mc:AlternateContent xmlns:mc="http://schemas.openxmlformats.org/markup-compatibility/2006">
              <mc:Choice xmlns:v="urn:schemas-microsoft-com:vml" Requires="v">
                <p:oleObj spid="_x0000_s20548" name="Bitmap Image" r:id="rId17" imgW="1419048" imgH="190426" progId="Paint.Picture">
                  <p:embed/>
                </p:oleObj>
              </mc:Choice>
              <mc:Fallback>
                <p:oleObj name="Bitmap Image" r:id="rId17" imgW="1419048" imgH="190426" progId="Paint.Picture">
                  <p:embed/>
                  <p:pic>
                    <p:nvPicPr>
                      <p:cNvPr id="0" name="Object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6075" y="3548063"/>
                        <a:ext cx="1690688" cy="2270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3" name="Object 53"/>
          <p:cNvGraphicFramePr>
            <a:graphicFrameLocks noChangeAspect="1"/>
          </p:cNvGraphicFramePr>
          <p:nvPr/>
        </p:nvGraphicFramePr>
        <p:xfrm>
          <a:off x="1384300" y="3967163"/>
          <a:ext cx="538163" cy="344487"/>
        </p:xfrm>
        <a:graphic>
          <a:graphicData uri="http://schemas.openxmlformats.org/presentationml/2006/ole">
            <mc:AlternateContent xmlns:mc="http://schemas.openxmlformats.org/markup-compatibility/2006">
              <mc:Choice xmlns:v="urn:schemas-microsoft-com:vml" Requires="v">
                <p:oleObj spid="_x0000_s20549" name="Bitmap Image" r:id="rId19" imgW="343039" imgH="219222" progId="Paint.Picture">
                  <p:embed/>
                </p:oleObj>
              </mc:Choice>
              <mc:Fallback>
                <p:oleObj name="Bitmap Image" r:id="rId19" imgW="343039" imgH="219222" progId="Paint.Picture">
                  <p:embed/>
                  <p:pic>
                    <p:nvPicPr>
                      <p:cNvPr id="0" name="Object 5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84300" y="3967163"/>
                        <a:ext cx="538163" cy="3444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4" name="Object 54"/>
          <p:cNvGraphicFramePr>
            <a:graphicFrameLocks noChangeAspect="1"/>
          </p:cNvGraphicFramePr>
          <p:nvPr/>
        </p:nvGraphicFramePr>
        <p:xfrm>
          <a:off x="1384300" y="4427538"/>
          <a:ext cx="538163" cy="354012"/>
        </p:xfrm>
        <a:graphic>
          <a:graphicData uri="http://schemas.openxmlformats.org/presentationml/2006/ole">
            <mc:AlternateContent xmlns:mc="http://schemas.openxmlformats.org/markup-compatibility/2006">
              <mc:Choice xmlns:v="urn:schemas-microsoft-com:vml" Requires="v">
                <p:oleObj spid="_x0000_s20550" name="Bitmap Image" r:id="rId21" imgW="333333" imgH="219222" progId="Paint.Picture">
                  <p:embed/>
                </p:oleObj>
              </mc:Choice>
              <mc:Fallback>
                <p:oleObj name="Bitmap Image" r:id="rId21" imgW="333333" imgH="219222" progId="Paint.Picture">
                  <p:embed/>
                  <p:pic>
                    <p:nvPicPr>
                      <p:cNvPr id="0" name="Object 5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4300" y="4427538"/>
                        <a:ext cx="538163" cy="3540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6" name="Object 56"/>
          <p:cNvGraphicFramePr>
            <a:graphicFrameLocks noChangeAspect="1"/>
          </p:cNvGraphicFramePr>
          <p:nvPr/>
        </p:nvGraphicFramePr>
        <p:xfrm>
          <a:off x="1384300" y="4845050"/>
          <a:ext cx="576263" cy="388938"/>
        </p:xfrm>
        <a:graphic>
          <a:graphicData uri="http://schemas.openxmlformats.org/presentationml/2006/ole">
            <mc:AlternateContent xmlns:mc="http://schemas.openxmlformats.org/markup-compatibility/2006">
              <mc:Choice xmlns:v="urn:schemas-microsoft-com:vml" Requires="v">
                <p:oleObj spid="_x0000_s20551" name="Bitmap Image" r:id="rId23" imgW="352474" imgH="237969" progId="Paint.Picture">
                  <p:embed/>
                </p:oleObj>
              </mc:Choice>
              <mc:Fallback>
                <p:oleObj name="Bitmap Image" r:id="rId23" imgW="352474" imgH="237969" progId="Paint.Picture">
                  <p:embed/>
                  <p:pic>
                    <p:nvPicPr>
                      <p:cNvPr id="0" name="Object 5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84300" y="4845050"/>
                        <a:ext cx="576263" cy="388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7" name="Object 57"/>
          <p:cNvGraphicFramePr>
            <a:graphicFrameLocks noChangeAspect="1"/>
          </p:cNvGraphicFramePr>
          <p:nvPr/>
        </p:nvGraphicFramePr>
        <p:xfrm>
          <a:off x="5186363" y="3044825"/>
          <a:ext cx="730250" cy="358775"/>
        </p:xfrm>
        <a:graphic>
          <a:graphicData uri="http://schemas.openxmlformats.org/presentationml/2006/ole">
            <mc:AlternateContent xmlns:mc="http://schemas.openxmlformats.org/markup-compatibility/2006">
              <mc:Choice xmlns:v="urn:schemas-microsoft-com:vml" Requires="v">
                <p:oleObj spid="_x0000_s20552" name="Bitmap Image" r:id="rId25" imgW="485586" imgH="237969" progId="Paint.Picture">
                  <p:embed/>
                </p:oleObj>
              </mc:Choice>
              <mc:Fallback>
                <p:oleObj name="Bitmap Image" r:id="rId25" imgW="485586" imgH="237969" progId="Paint.Picture">
                  <p:embed/>
                  <p:pic>
                    <p:nvPicPr>
                      <p:cNvPr id="0" name="Object 5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86363" y="3044825"/>
                        <a:ext cx="730250" cy="358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8" name="Object 58"/>
          <p:cNvGraphicFramePr>
            <a:graphicFrameLocks noChangeAspect="1"/>
          </p:cNvGraphicFramePr>
          <p:nvPr/>
        </p:nvGraphicFramePr>
        <p:xfrm>
          <a:off x="5532438" y="3582988"/>
          <a:ext cx="401637" cy="373062"/>
        </p:xfrm>
        <a:graphic>
          <a:graphicData uri="http://schemas.openxmlformats.org/presentationml/2006/ole">
            <mc:AlternateContent xmlns:mc="http://schemas.openxmlformats.org/markup-compatibility/2006">
              <mc:Choice xmlns:v="urn:schemas-microsoft-com:vml" Requires="v">
                <p:oleObj spid="_x0000_s20553" name="Bitmap Image" r:id="rId27" imgW="266737" imgH="247685" progId="Paint.Picture">
                  <p:embed/>
                </p:oleObj>
              </mc:Choice>
              <mc:Fallback>
                <p:oleObj name="Bitmap Image" r:id="rId27" imgW="266737" imgH="247685" progId="Paint.Picture">
                  <p:embed/>
                  <p:pic>
                    <p:nvPicPr>
                      <p:cNvPr id="0" name="Object 5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32438" y="3582988"/>
                        <a:ext cx="401637" cy="3730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9" name="Object 59"/>
          <p:cNvGraphicFramePr>
            <a:graphicFrameLocks noChangeAspect="1"/>
          </p:cNvGraphicFramePr>
          <p:nvPr/>
        </p:nvGraphicFramePr>
        <p:xfrm>
          <a:off x="5532438" y="4043363"/>
          <a:ext cx="387350" cy="387350"/>
        </p:xfrm>
        <a:graphic>
          <a:graphicData uri="http://schemas.openxmlformats.org/presentationml/2006/ole">
            <mc:AlternateContent xmlns:mc="http://schemas.openxmlformats.org/markup-compatibility/2006">
              <mc:Choice xmlns:v="urn:schemas-microsoft-com:vml" Requires="v">
                <p:oleObj spid="_x0000_s20554" name="Bitmap Image" r:id="rId29" imgW="237969" imgH="237969" progId="Paint.Picture">
                  <p:embed/>
                </p:oleObj>
              </mc:Choice>
              <mc:Fallback>
                <p:oleObj name="Bitmap Image" r:id="rId29" imgW="237969" imgH="237969" progId="Paint.Picture">
                  <p:embed/>
                  <p:pic>
                    <p:nvPicPr>
                      <p:cNvPr id="0" name="Object 5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32438" y="4043363"/>
                        <a:ext cx="387350" cy="387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40" name="Object 60"/>
          <p:cNvGraphicFramePr>
            <a:graphicFrameLocks noChangeAspect="1"/>
          </p:cNvGraphicFramePr>
          <p:nvPr/>
        </p:nvGraphicFramePr>
        <p:xfrm>
          <a:off x="5532438" y="4503738"/>
          <a:ext cx="382587" cy="382587"/>
        </p:xfrm>
        <a:graphic>
          <a:graphicData uri="http://schemas.openxmlformats.org/presentationml/2006/ole">
            <mc:AlternateContent xmlns:mc="http://schemas.openxmlformats.org/markup-compatibility/2006">
              <mc:Choice xmlns:v="urn:schemas-microsoft-com:vml" Requires="v">
                <p:oleObj spid="_x0000_s20555" name="Bitmap Image" r:id="rId31" imgW="247685" imgH="247685" progId="Paint.Picture">
                  <p:embed/>
                </p:oleObj>
              </mc:Choice>
              <mc:Fallback>
                <p:oleObj name="Bitmap Image" r:id="rId31" imgW="247685" imgH="247685" progId="Paint.Picture">
                  <p:embed/>
                  <p:pic>
                    <p:nvPicPr>
                      <p:cNvPr id="0" name="Object 6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32438" y="4503738"/>
                        <a:ext cx="382587" cy="382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0007" name="Text Box 23"/>
          <p:cNvSpPr txBox="1">
            <a:spLocks noChangeArrowheads="1"/>
          </p:cNvSpPr>
          <p:nvPr/>
        </p:nvSpPr>
        <p:spPr bwMode="auto">
          <a:xfrm>
            <a:off x="1752600" y="1524000"/>
            <a:ext cx="5410200"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chemeClr val="tx1"/>
                </a:solidFill>
                <a:effectLst>
                  <a:outerShdw blurRad="38100" dist="38100" dir="2700000" algn="tl">
                    <a:srgbClr val="DDDDDD"/>
                  </a:outerShdw>
                </a:effectLst>
              </a:rPr>
              <a:t>Do Not Delete This Slide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Open and Run a Virtual Instrument</a:t>
            </a:r>
          </a:p>
        </p:txBody>
      </p:sp>
      <p:sp>
        <p:nvSpPr>
          <p:cNvPr id="323588" name="Rectangle 4"/>
          <p:cNvSpPr>
            <a:spLocks noChangeArrowheads="1"/>
          </p:cNvSpPr>
          <p:nvPr/>
        </p:nvSpPr>
        <p:spPr bwMode="auto">
          <a:xfrm>
            <a:off x="2728913" y="1277938"/>
            <a:ext cx="35814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90000"/>
              </a:lnSpc>
              <a:spcBef>
                <a:spcPct val="20000"/>
              </a:spcBef>
              <a:buFont typeface="Webdings" charset="0"/>
              <a:buNone/>
            </a:pPr>
            <a:r>
              <a:rPr lang="en-US" b="1">
                <a:solidFill>
                  <a:schemeClr val="tx1"/>
                </a:solidFill>
                <a:effectLst/>
                <a:latin typeface="Arial" charset="0"/>
              </a:rPr>
              <a:t>Example finder</a:t>
            </a:r>
          </a:p>
        </p:txBody>
      </p:sp>
      <p:pic>
        <p:nvPicPr>
          <p:cNvPr id="323589" name="Picture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30313" y="1747838"/>
            <a:ext cx="6797675" cy="4138612"/>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ChangeArrowheads="1"/>
          </p:cNvSpPr>
          <p:nvPr/>
        </p:nvSpPr>
        <p:spPr bwMode="auto">
          <a:xfrm>
            <a:off x="3429000" y="4457700"/>
            <a:ext cx="12509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a:solidFill>
                  <a:schemeClr val="tx1"/>
                </a:solidFill>
                <a:effectLst/>
                <a:latin typeface="Arial" charset="0"/>
              </a:rPr>
              <a:t>Control</a:t>
            </a:r>
          </a:p>
          <a:p>
            <a:pPr algn="l" eaLnBrk="1" hangingPunct="1">
              <a:lnSpc>
                <a:spcPct val="87000"/>
              </a:lnSpc>
            </a:pPr>
            <a:r>
              <a:rPr lang="en-US" sz="1800">
                <a:solidFill>
                  <a:schemeClr val="tx1"/>
                </a:solidFill>
                <a:effectLst/>
                <a:latin typeface="Arial" charset="0"/>
              </a:rPr>
              <a:t>Terminals </a:t>
            </a:r>
          </a:p>
        </p:txBody>
      </p:sp>
      <p:sp>
        <p:nvSpPr>
          <p:cNvPr id="195588" name="Rectangle 4"/>
          <p:cNvSpPr>
            <a:spLocks noChangeArrowheads="1"/>
          </p:cNvSpPr>
          <p:nvPr/>
        </p:nvSpPr>
        <p:spPr bwMode="auto">
          <a:xfrm>
            <a:off x="5657850" y="3276600"/>
            <a:ext cx="27241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b="1">
                <a:solidFill>
                  <a:schemeClr val="tx1"/>
                </a:solidFill>
                <a:effectLst/>
                <a:latin typeface="Arial" charset="0"/>
              </a:rPr>
              <a:t>Block Diagram Window</a:t>
            </a:r>
          </a:p>
        </p:txBody>
      </p:sp>
      <p:sp>
        <p:nvSpPr>
          <p:cNvPr id="195589" name="Rectangle 5"/>
          <p:cNvSpPr>
            <a:spLocks noChangeArrowheads="1"/>
          </p:cNvSpPr>
          <p:nvPr/>
        </p:nvSpPr>
        <p:spPr bwMode="auto">
          <a:xfrm>
            <a:off x="939800" y="1174750"/>
            <a:ext cx="23812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b="1">
                <a:solidFill>
                  <a:schemeClr val="tx1"/>
                </a:solidFill>
                <a:effectLst/>
                <a:latin typeface="Arial" charset="0"/>
              </a:rPr>
              <a:t>Front Panel Window</a:t>
            </a:r>
          </a:p>
        </p:txBody>
      </p:sp>
      <p:sp>
        <p:nvSpPr>
          <p:cNvPr id="195590" name="Rectangle 6"/>
          <p:cNvSpPr>
            <a:spLocks noChangeArrowheads="1"/>
          </p:cNvSpPr>
          <p:nvPr/>
        </p:nvSpPr>
        <p:spPr bwMode="auto">
          <a:xfrm>
            <a:off x="7848600" y="4495800"/>
            <a:ext cx="11874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a:solidFill>
                  <a:schemeClr val="tx1"/>
                </a:solidFill>
                <a:effectLst/>
                <a:latin typeface="Arial" charset="0"/>
              </a:rPr>
              <a:t>Indicator </a:t>
            </a:r>
          </a:p>
          <a:p>
            <a:pPr algn="l" eaLnBrk="1" hangingPunct="1">
              <a:lnSpc>
                <a:spcPct val="87000"/>
              </a:lnSpc>
            </a:pPr>
            <a:r>
              <a:rPr lang="en-US" sz="1800">
                <a:solidFill>
                  <a:schemeClr val="tx1"/>
                </a:solidFill>
                <a:effectLst/>
                <a:latin typeface="Arial" charset="0"/>
              </a:rPr>
              <a:t>Terminals</a:t>
            </a:r>
          </a:p>
        </p:txBody>
      </p:sp>
      <p:sp>
        <p:nvSpPr>
          <p:cNvPr id="195591" name="Rectangle 7"/>
          <p:cNvSpPr>
            <a:spLocks noGrp="1" noChangeArrowheads="1"/>
          </p:cNvSpPr>
          <p:nvPr>
            <p:ph type="title" idx="4294967295"/>
          </p:nvPr>
        </p:nvSpPr>
        <p:spPr>
          <a:xfrm>
            <a:off x="385763" y="125413"/>
            <a:ext cx="7772400" cy="1143000"/>
          </a:xfrm>
        </p:spPr>
        <p:txBody>
          <a:bodyPr/>
          <a:lstStyle/>
          <a:p>
            <a:r>
              <a:rPr lang="en-US"/>
              <a:t>Creating a VI</a:t>
            </a:r>
          </a:p>
        </p:txBody>
      </p:sp>
      <p:graphicFrame>
        <p:nvGraphicFramePr>
          <p:cNvPr id="195594" name="Object 10"/>
          <p:cNvGraphicFramePr>
            <a:graphicFrameLocks noChangeAspect="1"/>
          </p:cNvGraphicFramePr>
          <p:nvPr/>
        </p:nvGraphicFramePr>
        <p:xfrm>
          <a:off x="4953000" y="3733800"/>
          <a:ext cx="2833688" cy="1947863"/>
        </p:xfrm>
        <a:graphic>
          <a:graphicData uri="http://schemas.openxmlformats.org/presentationml/2006/ole">
            <mc:AlternateContent xmlns:mc="http://schemas.openxmlformats.org/markup-compatibility/2006">
              <mc:Choice xmlns:v="urn:schemas-microsoft-com:vml" Requires="v">
                <p:oleObj spid="_x0000_s195596" name="Bitmap Image" r:id="rId4" imgW="1857143" imgH="1276190" progId="Paint.Picture">
                  <p:embed/>
                </p:oleObj>
              </mc:Choice>
              <mc:Fallback>
                <p:oleObj name="Bitmap Image" r:id="rId4" imgW="1857143" imgH="1276190"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33800"/>
                        <a:ext cx="2833688" cy="19478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5595" name="Object 11"/>
          <p:cNvGraphicFramePr>
            <a:graphicFrameLocks noChangeAspect="1"/>
          </p:cNvGraphicFramePr>
          <p:nvPr/>
        </p:nvGraphicFramePr>
        <p:xfrm>
          <a:off x="962025" y="1662113"/>
          <a:ext cx="3148013" cy="2025650"/>
        </p:xfrm>
        <a:graphic>
          <a:graphicData uri="http://schemas.openxmlformats.org/presentationml/2006/ole">
            <mc:AlternateContent xmlns:mc="http://schemas.openxmlformats.org/markup-compatibility/2006">
              <mc:Choice xmlns:v="urn:schemas-microsoft-com:vml" Requires="v">
                <p:oleObj spid="_x0000_s195597" name="Bitmap Image" r:id="rId6" imgW="2324424" imgH="1495634" progId="Paint.Picture">
                  <p:embed/>
                </p:oleObj>
              </mc:Choice>
              <mc:Fallback>
                <p:oleObj name="Bitmap Image" r:id="rId6" imgW="2324424" imgH="1495634" progId="Paint.Picture">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25" y="1662113"/>
                        <a:ext cx="3148013" cy="20256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additive="base">
                                        <p:cTn id="7" dur="500" fill="hold"/>
                                        <p:tgtEl>
                                          <p:spTgt spid="195587"/>
                                        </p:tgtEl>
                                        <p:attrNameLst>
                                          <p:attrName>ppt_x</p:attrName>
                                        </p:attrNameLst>
                                      </p:cBhvr>
                                      <p:tavLst>
                                        <p:tav tm="0">
                                          <p:val>
                                            <p:strVal val="#ppt_x"/>
                                          </p:val>
                                        </p:tav>
                                        <p:tav tm="100000">
                                          <p:val>
                                            <p:strVal val="#ppt_x"/>
                                          </p:val>
                                        </p:tav>
                                      </p:tavLst>
                                    </p:anim>
                                    <p:anim calcmode="lin" valueType="num">
                                      <p:cBhvr additive="base">
                                        <p:cTn id="8" dur="500" fill="hold"/>
                                        <p:tgtEl>
                                          <p:spTgt spid="1955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5590"/>
                                        </p:tgtEl>
                                        <p:attrNameLst>
                                          <p:attrName>style.visibility</p:attrName>
                                        </p:attrNameLst>
                                      </p:cBhvr>
                                      <p:to>
                                        <p:strVal val="visible"/>
                                      </p:to>
                                    </p:set>
                                    <p:anim calcmode="lin" valueType="num">
                                      <p:cBhvr additive="base">
                                        <p:cTn id="12" dur="500" fill="hold"/>
                                        <p:tgtEl>
                                          <p:spTgt spid="195590"/>
                                        </p:tgtEl>
                                        <p:attrNameLst>
                                          <p:attrName>ppt_x</p:attrName>
                                        </p:attrNameLst>
                                      </p:cBhvr>
                                      <p:tavLst>
                                        <p:tav tm="0">
                                          <p:val>
                                            <p:strVal val="#ppt_x"/>
                                          </p:val>
                                        </p:tav>
                                        <p:tav tm="100000">
                                          <p:val>
                                            <p:strVal val="#ppt_x"/>
                                          </p:val>
                                        </p:tav>
                                      </p:tavLst>
                                    </p:anim>
                                    <p:anim calcmode="lin" valueType="num">
                                      <p:cBhvr additive="base">
                                        <p:cTn id="13" dur="500" fill="hold"/>
                                        <p:tgtEl>
                                          <p:spTgt spid="19559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5588"/>
                                        </p:tgtEl>
                                        <p:attrNameLst>
                                          <p:attrName>style.visibility</p:attrName>
                                        </p:attrNameLst>
                                      </p:cBhvr>
                                      <p:to>
                                        <p:strVal val="visible"/>
                                      </p:to>
                                    </p:set>
                                    <p:anim calcmode="lin" valueType="num">
                                      <p:cBhvr additive="base">
                                        <p:cTn id="17" dur="500" fill="hold"/>
                                        <p:tgtEl>
                                          <p:spTgt spid="195588"/>
                                        </p:tgtEl>
                                        <p:attrNameLst>
                                          <p:attrName>ppt_x</p:attrName>
                                        </p:attrNameLst>
                                      </p:cBhvr>
                                      <p:tavLst>
                                        <p:tav tm="0">
                                          <p:val>
                                            <p:strVal val="#ppt_x"/>
                                          </p:val>
                                        </p:tav>
                                        <p:tav tm="100000">
                                          <p:val>
                                            <p:strVal val="#ppt_x"/>
                                          </p:val>
                                        </p:tav>
                                      </p:tavLst>
                                    </p:anim>
                                    <p:anim calcmode="lin" valueType="num">
                                      <p:cBhvr additive="base">
                                        <p:cTn id="18" dur="500" fill="hold"/>
                                        <p:tgtEl>
                                          <p:spTgt spid="195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utoUpdateAnimBg="0"/>
      <p:bldP spid="195588" grpId="0" autoUpdateAnimBg="0"/>
      <p:bldP spid="1955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idx="4294967295"/>
          </p:nvPr>
        </p:nvSpPr>
        <p:spPr>
          <a:xfrm>
            <a:off x="381000" y="76200"/>
            <a:ext cx="7772400" cy="1143000"/>
          </a:xfrm>
        </p:spPr>
        <p:txBody>
          <a:bodyPr/>
          <a:lstStyle/>
          <a:p>
            <a:r>
              <a:rPr lang="en-US"/>
              <a:t>Creating a VI – Block Diagram</a:t>
            </a:r>
          </a:p>
        </p:txBody>
      </p:sp>
      <p:graphicFrame>
        <p:nvGraphicFramePr>
          <p:cNvPr id="327683" name="Object 3"/>
          <p:cNvGraphicFramePr>
            <a:graphicFrameLocks noChangeAspect="1"/>
          </p:cNvGraphicFramePr>
          <p:nvPr/>
        </p:nvGraphicFramePr>
        <p:xfrm>
          <a:off x="762000" y="1066800"/>
          <a:ext cx="2209800" cy="2125663"/>
        </p:xfrm>
        <a:graphic>
          <a:graphicData uri="http://schemas.openxmlformats.org/presentationml/2006/ole">
            <mc:AlternateContent xmlns:mc="http://schemas.openxmlformats.org/markup-compatibility/2006">
              <mc:Choice xmlns:v="urn:schemas-microsoft-com:vml" Requires="v">
                <p:oleObj spid="_x0000_s327690" name="Bitmap Image" r:id="rId4" imgW="743054" imgH="714286" progId="Paint.Picture">
                  <p:embed/>
                </p:oleObj>
              </mc:Choice>
              <mc:Fallback>
                <p:oleObj name="Bitmap Image" r:id="rId4" imgW="743054" imgH="71428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2209800" cy="21256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4" name="Object 4"/>
          <p:cNvGraphicFramePr>
            <a:graphicFrameLocks noChangeAspect="1"/>
          </p:cNvGraphicFramePr>
          <p:nvPr/>
        </p:nvGraphicFramePr>
        <p:xfrm>
          <a:off x="2362200" y="1524000"/>
          <a:ext cx="1295400" cy="1295400"/>
        </p:xfrm>
        <a:graphic>
          <a:graphicData uri="http://schemas.openxmlformats.org/presentationml/2006/ole">
            <mc:AlternateContent xmlns:mc="http://schemas.openxmlformats.org/markup-compatibility/2006">
              <mc:Choice xmlns:v="urn:schemas-microsoft-com:vml" Requires="v">
                <p:oleObj spid="_x0000_s327691" name="Bitmap Image" r:id="rId6" imgW="533474" imgH="533474" progId="Paint.Picture">
                  <p:embed/>
                </p:oleObj>
              </mc:Choice>
              <mc:Fallback>
                <p:oleObj name="Bitmap Image" r:id="rId6" imgW="533474" imgH="533474"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524000"/>
                        <a:ext cx="1295400" cy="129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5" name="Object 5"/>
          <p:cNvGraphicFramePr>
            <a:graphicFrameLocks noChangeAspect="1"/>
          </p:cNvGraphicFramePr>
          <p:nvPr/>
        </p:nvGraphicFramePr>
        <p:xfrm>
          <a:off x="1295400" y="3505200"/>
          <a:ext cx="4114800" cy="2360613"/>
        </p:xfrm>
        <a:graphic>
          <a:graphicData uri="http://schemas.openxmlformats.org/presentationml/2006/ole">
            <mc:AlternateContent xmlns:mc="http://schemas.openxmlformats.org/markup-compatibility/2006">
              <mc:Choice xmlns:v="urn:schemas-microsoft-com:vml" Requires="v">
                <p:oleObj spid="_x0000_s327692" name="Bitmap Image" r:id="rId8" imgW="2457143" imgH="1409897" progId="Paint.Picture">
                  <p:embed/>
                </p:oleObj>
              </mc:Choice>
              <mc:Fallback>
                <p:oleObj name="Bitmap Image" r:id="rId8" imgW="2457143" imgH="1409897"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505200"/>
                        <a:ext cx="4114800" cy="23606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27686" name="Group 6"/>
          <p:cNvGrpSpPr>
            <a:grpSpLocks/>
          </p:cNvGrpSpPr>
          <p:nvPr/>
        </p:nvGrpSpPr>
        <p:grpSpPr bwMode="auto">
          <a:xfrm>
            <a:off x="5334000" y="4267200"/>
            <a:ext cx="2867025" cy="1143000"/>
            <a:chOff x="3360" y="2688"/>
            <a:chExt cx="1806" cy="720"/>
          </a:xfrm>
        </p:grpSpPr>
        <p:sp useBgFill="1">
          <p:nvSpPr>
            <p:cNvPr id="327687" name="AutoShape 7"/>
            <p:cNvSpPr>
              <a:spLocks noChangeArrowheads="1"/>
            </p:cNvSpPr>
            <p:nvPr/>
          </p:nvSpPr>
          <p:spPr bwMode="auto">
            <a:xfrm>
              <a:off x="3360" y="2688"/>
              <a:ext cx="864" cy="720"/>
            </a:xfrm>
            <a:prstGeom prst="rightArrow">
              <a:avLst>
                <a:gd name="adj1" fmla="val 50000"/>
                <a:gd name="adj2" fmla="val 30000"/>
              </a:avLst>
            </a:prstGeom>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2768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 y="2784"/>
              <a:ext cx="606" cy="60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aphicFrame>
        <p:nvGraphicFramePr>
          <p:cNvPr id="327689" name="Object 9"/>
          <p:cNvGraphicFramePr>
            <a:graphicFrameLocks noChangeAspect="1"/>
          </p:cNvGraphicFramePr>
          <p:nvPr/>
        </p:nvGraphicFramePr>
        <p:xfrm>
          <a:off x="6019800" y="1066800"/>
          <a:ext cx="2733675" cy="2601913"/>
        </p:xfrm>
        <a:graphic>
          <a:graphicData uri="http://schemas.openxmlformats.org/presentationml/2006/ole">
            <mc:AlternateContent xmlns:mc="http://schemas.openxmlformats.org/markup-compatibility/2006">
              <mc:Choice xmlns:v="urn:schemas-microsoft-com:vml" Requires="v">
                <p:oleObj spid="_x0000_s327693" name="Bitmap Image" r:id="rId11" imgW="1971950" imgH="1876190" progId="Paint.Picture">
                  <p:embed/>
                </p:oleObj>
              </mc:Choice>
              <mc:Fallback>
                <p:oleObj name="Bitmap Image" r:id="rId11" imgW="1971950" imgH="1876190" progId="Paint.Pictur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1066800"/>
                        <a:ext cx="2733675" cy="26019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6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27686"/>
                                        </p:tgtEl>
                                        <p:attrNameLst>
                                          <p:attrName>style.visibility</p:attrName>
                                        </p:attrNameLst>
                                      </p:cBhvr>
                                      <p:to>
                                        <p:strVal val="visible"/>
                                      </p:to>
                                    </p:set>
                                    <p:animEffect transition="in" filter="wipe(left)">
                                      <p:cBhvr>
                                        <p:cTn id="19" dur="500"/>
                                        <p:tgtEl>
                                          <p:spTgt spid="327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27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1028"/>
          <p:cNvSpPr>
            <a:spLocks noGrp="1" noChangeArrowheads="1"/>
          </p:cNvSpPr>
          <p:nvPr>
            <p:ph type="title" sz="quarter"/>
          </p:nvPr>
        </p:nvSpPr>
        <p:spPr/>
        <p:txBody>
          <a:bodyPr/>
          <a:lstStyle/>
          <a:p>
            <a:r>
              <a:rPr lang="en-US"/>
              <a:t>Wiring Tips – Block Diagram</a:t>
            </a:r>
          </a:p>
        </p:txBody>
      </p:sp>
      <p:sp>
        <p:nvSpPr>
          <p:cNvPr id="288777" name="Text Box 1033"/>
          <p:cNvSpPr txBox="1">
            <a:spLocks noChangeArrowheads="1"/>
          </p:cNvSpPr>
          <p:nvPr/>
        </p:nvSpPr>
        <p:spPr bwMode="auto">
          <a:xfrm>
            <a:off x="1065213" y="1201738"/>
            <a:ext cx="2139950" cy="366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b="1">
                <a:solidFill>
                  <a:schemeClr val="tx1"/>
                </a:solidFill>
                <a:effectLst/>
                <a:latin typeface="Arial" charset="0"/>
              </a:rPr>
              <a:t>Wiring </a:t>
            </a:r>
            <a:r>
              <a:rPr lang="ja-JP" altLang="en-US" sz="1800" b="1">
                <a:solidFill>
                  <a:schemeClr val="tx1"/>
                </a:solidFill>
                <a:effectLst/>
                <a:latin typeface="Arial"/>
              </a:rPr>
              <a:t>“</a:t>
            </a:r>
            <a:r>
              <a:rPr lang="en-US" sz="1800" b="1">
                <a:solidFill>
                  <a:schemeClr val="tx1"/>
                </a:solidFill>
                <a:effectLst/>
                <a:latin typeface="Arial" charset="0"/>
              </a:rPr>
              <a:t>Hot Spot</a:t>
            </a:r>
            <a:r>
              <a:rPr lang="ja-JP" altLang="en-US" sz="1800" b="1">
                <a:solidFill>
                  <a:schemeClr val="tx1"/>
                </a:solidFill>
                <a:effectLst/>
                <a:latin typeface="Arial"/>
              </a:rPr>
              <a:t>”</a:t>
            </a:r>
            <a:endParaRPr lang="en-US" sz="1800" b="1">
              <a:solidFill>
                <a:schemeClr val="tx1"/>
              </a:solidFill>
              <a:effectLst/>
              <a:latin typeface="Arial" charset="0"/>
            </a:endParaRPr>
          </a:p>
        </p:txBody>
      </p:sp>
      <p:graphicFrame>
        <p:nvGraphicFramePr>
          <p:cNvPr id="288783" name="Object 1039"/>
          <p:cNvGraphicFramePr>
            <a:graphicFrameLocks noChangeAspect="1"/>
          </p:cNvGraphicFramePr>
          <p:nvPr>
            <p:ph sz="quarter" idx="4"/>
          </p:nvPr>
        </p:nvGraphicFramePr>
        <p:xfrm>
          <a:off x="3151188" y="1757363"/>
          <a:ext cx="5607050" cy="1403350"/>
        </p:xfrm>
        <a:graphic>
          <a:graphicData uri="http://schemas.openxmlformats.org/presentationml/2006/ole">
            <mc:AlternateContent xmlns:mc="http://schemas.openxmlformats.org/markup-compatibility/2006">
              <mc:Choice xmlns:v="urn:schemas-microsoft-com:vml" Requires="v">
                <p:oleObj spid="_x0000_s288801" name="Bitmap Image" r:id="rId4" imgW="4486901" imgH="1123810" progId="Paint.Picture">
                  <p:embed/>
                </p:oleObj>
              </mc:Choice>
              <mc:Fallback>
                <p:oleObj name="Bitmap Image" r:id="rId4" imgW="4486901" imgH="1123810" progId="Paint.Picture">
                  <p:embed/>
                  <p:pic>
                    <p:nvPicPr>
                      <p:cNvPr id="0" name="Object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88" y="1757363"/>
                        <a:ext cx="5607050" cy="1403350"/>
                      </a:xfrm>
                      <a:prstGeom prst="rect">
                        <a:avLst/>
                      </a:prstGeom>
                      <a:extLst>
                        <a:ext uri="{FAA26D3D-D897-4be2-8F04-BA451C77F1D7}">
                          <ma14:placeholderFlag xmlns:ma14="http://schemas.microsoft.com/office/mac/drawingml/2011/main" val="1"/>
                        </a:ext>
                      </a:extLst>
                    </p:spPr>
                  </p:pic>
                </p:oleObj>
              </mc:Fallback>
            </mc:AlternateContent>
          </a:graphicData>
        </a:graphic>
      </p:graphicFrame>
      <p:grpSp>
        <p:nvGrpSpPr>
          <p:cNvPr id="288782" name="Group 1038"/>
          <p:cNvGrpSpPr>
            <a:grpSpLocks/>
          </p:cNvGrpSpPr>
          <p:nvPr/>
        </p:nvGrpSpPr>
        <p:grpSpPr bwMode="auto">
          <a:xfrm>
            <a:off x="1536700" y="1778000"/>
            <a:ext cx="1195388" cy="927100"/>
            <a:chOff x="824" y="1120"/>
            <a:chExt cx="753" cy="584"/>
          </a:xfrm>
        </p:grpSpPr>
        <p:pic>
          <p:nvPicPr>
            <p:cNvPr id="288773" name="Picture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 y="1168"/>
              <a:ext cx="729" cy="536"/>
            </a:xfrm>
            <a:prstGeom prst="rect">
              <a:avLst/>
            </a:prstGeom>
          </p:spPr>
        </p:pic>
        <p:sp>
          <p:nvSpPr>
            <p:cNvPr id="288778" name="Oval 1034"/>
            <p:cNvSpPr>
              <a:spLocks noChangeArrowheads="1"/>
            </p:cNvSpPr>
            <p:nvPr/>
          </p:nvSpPr>
          <p:spPr bwMode="auto">
            <a:xfrm>
              <a:off x="824" y="1120"/>
              <a:ext cx="217" cy="193"/>
            </a:xfrm>
            <a:prstGeom prst="ellipse">
              <a:avLst/>
            </a:prstGeom>
            <a:noFill/>
            <a:ln w="28575">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8779" name="Text Box 1035"/>
          <p:cNvSpPr txBox="1">
            <a:spLocks noChangeArrowheads="1"/>
          </p:cNvSpPr>
          <p:nvPr/>
        </p:nvSpPr>
        <p:spPr bwMode="auto">
          <a:xfrm>
            <a:off x="4533900" y="3484563"/>
            <a:ext cx="1949450" cy="366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b="1">
                <a:solidFill>
                  <a:schemeClr val="tx1"/>
                </a:solidFill>
                <a:effectLst/>
                <a:latin typeface="Arial" charset="0"/>
              </a:rPr>
              <a:t>Clean Up Wiring</a:t>
            </a:r>
          </a:p>
        </p:txBody>
      </p:sp>
      <p:sp>
        <p:nvSpPr>
          <p:cNvPr id="288780" name="Text Box 1036"/>
          <p:cNvSpPr txBox="1">
            <a:spLocks noChangeArrowheads="1"/>
          </p:cNvSpPr>
          <p:nvPr/>
        </p:nvSpPr>
        <p:spPr bwMode="auto">
          <a:xfrm>
            <a:off x="309563" y="3467100"/>
            <a:ext cx="1843087"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b="1">
                <a:solidFill>
                  <a:schemeClr val="tx1"/>
                </a:solidFill>
                <a:effectLst/>
                <a:latin typeface="Arial" charset="0"/>
              </a:rPr>
              <a:t>Use Automatic Wire Routing</a:t>
            </a:r>
          </a:p>
        </p:txBody>
      </p:sp>
      <p:sp>
        <p:nvSpPr>
          <p:cNvPr id="288781" name="Text Box 1037"/>
          <p:cNvSpPr txBox="1">
            <a:spLocks noChangeArrowheads="1"/>
          </p:cNvSpPr>
          <p:nvPr/>
        </p:nvSpPr>
        <p:spPr bwMode="auto">
          <a:xfrm>
            <a:off x="5033963" y="1201738"/>
            <a:ext cx="2495550" cy="366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b="1">
                <a:solidFill>
                  <a:schemeClr val="tx1"/>
                </a:solidFill>
                <a:effectLst/>
                <a:latin typeface="Arial" charset="0"/>
              </a:rPr>
              <a:t>Click To Select Wires</a:t>
            </a:r>
          </a:p>
        </p:txBody>
      </p:sp>
      <p:grpSp>
        <p:nvGrpSpPr>
          <p:cNvPr id="288795" name="Group 1051"/>
          <p:cNvGrpSpPr>
            <a:grpSpLocks/>
          </p:cNvGrpSpPr>
          <p:nvPr/>
        </p:nvGrpSpPr>
        <p:grpSpPr bwMode="auto">
          <a:xfrm>
            <a:off x="501650" y="4095750"/>
            <a:ext cx="2071688" cy="1560513"/>
            <a:chOff x="533" y="2532"/>
            <a:chExt cx="1305" cy="983"/>
          </a:xfrm>
        </p:grpSpPr>
        <p:graphicFrame>
          <p:nvGraphicFramePr>
            <p:cNvPr id="288793" name="Object 1049"/>
            <p:cNvGraphicFramePr>
              <a:graphicFrameLocks noChangeAspect="1"/>
            </p:cNvGraphicFramePr>
            <p:nvPr/>
          </p:nvGraphicFramePr>
          <p:xfrm>
            <a:off x="533" y="2532"/>
            <a:ext cx="1305" cy="934"/>
          </p:xfrm>
          <a:graphic>
            <a:graphicData uri="http://schemas.openxmlformats.org/presentationml/2006/ole">
              <mc:AlternateContent xmlns:mc="http://schemas.openxmlformats.org/markup-compatibility/2006">
                <mc:Choice xmlns:v="urn:schemas-microsoft-com:vml" Requires="v">
                  <p:oleObj spid="_x0000_s288802" name="Bitmap Image" r:id="rId7" imgW="1343212" imgH="961905" progId="Paint.Picture">
                    <p:embed/>
                  </p:oleObj>
                </mc:Choice>
                <mc:Fallback>
                  <p:oleObj name="Bitmap Image" r:id="rId7" imgW="1343212" imgH="961905" progId="Paint.Picture">
                    <p:embed/>
                    <p:pic>
                      <p:nvPicPr>
                        <p:cNvPr id="0" name="Object 10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 y="2532"/>
                          <a:ext cx="1305" cy="93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pSp>
          <p:nvGrpSpPr>
            <p:cNvPr id="288789" name="Group 1045"/>
            <p:cNvGrpSpPr>
              <a:grpSpLocks/>
            </p:cNvGrpSpPr>
            <p:nvPr/>
          </p:nvGrpSpPr>
          <p:grpSpPr bwMode="auto">
            <a:xfrm>
              <a:off x="1500" y="3365"/>
              <a:ext cx="170" cy="150"/>
              <a:chOff x="824" y="1120"/>
              <a:chExt cx="753" cy="584"/>
            </a:xfrm>
          </p:grpSpPr>
          <p:pic>
            <p:nvPicPr>
              <p:cNvPr id="288790" name="Picture 10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 y="1168"/>
                <a:ext cx="729"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8791" name="Oval 1047"/>
              <p:cNvSpPr>
                <a:spLocks noChangeArrowheads="1"/>
              </p:cNvSpPr>
              <p:nvPr/>
            </p:nvSpPr>
            <p:spPr bwMode="auto">
              <a:xfrm>
                <a:off x="824" y="1120"/>
                <a:ext cx="217" cy="193"/>
              </a:xfrm>
              <a:prstGeom prst="ellipse">
                <a:avLst/>
              </a:prstGeom>
              <a:noFill/>
              <a:ln w="28575">
                <a:solidFill>
                  <a:schemeClr val="bg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aphicFrame>
        <p:nvGraphicFramePr>
          <p:cNvPr id="288796" name="Object 1052"/>
          <p:cNvGraphicFramePr>
            <a:graphicFrameLocks noChangeAspect="1"/>
          </p:cNvGraphicFramePr>
          <p:nvPr/>
        </p:nvGraphicFramePr>
        <p:xfrm>
          <a:off x="2844800" y="4092575"/>
          <a:ext cx="3494088" cy="1487488"/>
        </p:xfrm>
        <a:graphic>
          <a:graphicData uri="http://schemas.openxmlformats.org/presentationml/2006/ole">
            <mc:AlternateContent xmlns:mc="http://schemas.openxmlformats.org/markup-compatibility/2006">
              <mc:Choice xmlns:v="urn:schemas-microsoft-com:vml" Requires="v">
                <p:oleObj spid="_x0000_s288803" name="Bitmap Image" r:id="rId9" imgW="2828571" imgH="2448267" progId="Paint.Picture">
                  <p:embed/>
                </p:oleObj>
              </mc:Choice>
              <mc:Fallback>
                <p:oleObj name="Bitmap Image" r:id="rId9" imgW="2828571" imgH="2448267" progId="Paint.Picture">
                  <p:embed/>
                  <p:pic>
                    <p:nvPicPr>
                      <p:cNvPr id="0" name="Object 1052"/>
                      <p:cNvPicPr>
                        <a:picLocks noChangeAspect="1" noChangeArrowheads="1"/>
                      </p:cNvPicPr>
                      <p:nvPr/>
                    </p:nvPicPr>
                    <p:blipFill>
                      <a:blip r:embed="rId10">
                        <a:extLst>
                          <a:ext uri="{28A0092B-C50C-407E-A947-70E740481C1C}">
                            <a14:useLocalDpi xmlns:a14="http://schemas.microsoft.com/office/drawing/2010/main" val="0"/>
                          </a:ext>
                        </a:extLst>
                      </a:blip>
                      <a:srcRect b="50764"/>
                      <a:stretch>
                        <a:fillRect/>
                      </a:stretch>
                    </p:blipFill>
                    <p:spPr bwMode="auto">
                      <a:xfrm>
                        <a:off x="2844800" y="4092575"/>
                        <a:ext cx="3494088" cy="14874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8798" name="Object 1054"/>
          <p:cNvGraphicFramePr>
            <a:graphicFrameLocks noChangeAspect="1"/>
          </p:cNvGraphicFramePr>
          <p:nvPr>
            <p:ph sz="quarter" idx="2"/>
          </p:nvPr>
        </p:nvGraphicFramePr>
        <p:xfrm>
          <a:off x="6759575" y="4162425"/>
          <a:ext cx="2074863" cy="1339850"/>
        </p:xfrm>
        <a:graphic>
          <a:graphicData uri="http://schemas.openxmlformats.org/presentationml/2006/ole">
            <mc:AlternateContent xmlns:mc="http://schemas.openxmlformats.org/markup-compatibility/2006">
              <mc:Choice xmlns:v="urn:schemas-microsoft-com:vml" Requires="v">
                <p:oleObj spid="_x0000_s288804" name="Bitmap Image" r:id="rId11" imgW="1504762" imgH="971686" progId="Paint.Picture">
                  <p:embed/>
                </p:oleObj>
              </mc:Choice>
              <mc:Fallback>
                <p:oleObj name="Bitmap Image" r:id="rId11" imgW="1504762" imgH="971686" progId="Paint.Picture">
                  <p:embed/>
                  <p:pic>
                    <p:nvPicPr>
                      <p:cNvPr id="0" name="Object 10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9575" y="4162425"/>
                        <a:ext cx="2074863" cy="13398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8800" name="AutoShape 1056"/>
          <p:cNvSpPr>
            <a:spLocks noChangeArrowheads="1"/>
          </p:cNvSpPr>
          <p:nvPr/>
        </p:nvSpPr>
        <p:spPr bwMode="auto">
          <a:xfrm>
            <a:off x="4802188" y="3967163"/>
            <a:ext cx="3341687" cy="344487"/>
          </a:xfrm>
          <a:prstGeom prst="curvedDownArrow">
            <a:avLst>
              <a:gd name="adj1" fmla="val 194009"/>
              <a:gd name="adj2" fmla="val 388019"/>
              <a:gd name="adj3" fmla="val 33333"/>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752600" y="1524000"/>
            <a:ext cx="5410200"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chemeClr val="tx1"/>
                </a:solidFill>
                <a:effectLst>
                  <a:outerShdw blurRad="38100" dist="38100" dir="2700000" algn="tl">
                    <a:srgbClr val="DDDDDD"/>
                  </a:outerShdw>
                </a:effectLst>
              </a:rPr>
              <a:t>Do Not Delete This Slide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Rectangle 14"/>
          <p:cNvSpPr>
            <a:spLocks noChangeArrowheads="1"/>
          </p:cNvSpPr>
          <p:nvPr/>
        </p:nvSpPr>
        <p:spPr bwMode="auto">
          <a:xfrm>
            <a:off x="457200" y="1143000"/>
            <a:ext cx="41910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398" tIns="25359" rIns="63398" bIns="25359">
            <a:spAutoFit/>
          </a:bodyPr>
          <a:lstStyle/>
          <a:p>
            <a:pPr marL="228600" indent="-228600" algn="l" defTabSz="912813">
              <a:spcAft>
                <a:spcPct val="20000"/>
              </a:spcAft>
              <a:buFontTx/>
              <a:buChar char="•"/>
            </a:pPr>
            <a:r>
              <a:rPr lang="en-US" sz="2600">
                <a:solidFill>
                  <a:schemeClr val="tx1"/>
                </a:solidFill>
                <a:effectLst/>
                <a:latin typeface="Arial Narrow" charset="0"/>
              </a:rPr>
              <a:t>Block diagram executes dependent on the flow of data; block diagram does NOT execute left to right</a:t>
            </a:r>
          </a:p>
          <a:p>
            <a:pPr marL="228600" indent="-228600" algn="l" defTabSz="912813">
              <a:spcAft>
                <a:spcPct val="20000"/>
              </a:spcAft>
            </a:pPr>
            <a:endParaRPr lang="en-US" sz="2600">
              <a:solidFill>
                <a:schemeClr val="tx1"/>
              </a:solidFill>
              <a:effectLst/>
              <a:latin typeface="Arial Narrow" charset="0"/>
            </a:endParaRPr>
          </a:p>
          <a:p>
            <a:pPr marL="228600" indent="-228600" algn="l" defTabSz="912813">
              <a:spcAft>
                <a:spcPct val="20000"/>
              </a:spcAft>
              <a:buFontTx/>
              <a:buChar char="•"/>
            </a:pPr>
            <a:r>
              <a:rPr lang="en-US" sz="2600">
                <a:solidFill>
                  <a:schemeClr val="tx1"/>
                </a:solidFill>
                <a:effectLst/>
                <a:latin typeface="Arial Narrow" charset="0"/>
              </a:rPr>
              <a:t>Node executes when data is available to ALL input terminals</a:t>
            </a:r>
          </a:p>
          <a:p>
            <a:pPr marL="228600" indent="-228600" algn="l" defTabSz="912813">
              <a:spcAft>
                <a:spcPct val="20000"/>
              </a:spcAft>
            </a:pPr>
            <a:endParaRPr lang="en-US" sz="2600">
              <a:solidFill>
                <a:schemeClr val="tx1"/>
              </a:solidFill>
              <a:effectLst/>
              <a:latin typeface="Arial Narrow" charset="0"/>
            </a:endParaRPr>
          </a:p>
          <a:p>
            <a:pPr marL="228600" indent="-228600" algn="l" defTabSz="912813">
              <a:spcAft>
                <a:spcPct val="20000"/>
              </a:spcAft>
              <a:buFontTx/>
              <a:buChar char="•"/>
            </a:pPr>
            <a:r>
              <a:rPr lang="en-US" sz="2600">
                <a:solidFill>
                  <a:schemeClr val="tx1"/>
                </a:solidFill>
                <a:effectLst/>
                <a:latin typeface="Arial Narrow" charset="0"/>
              </a:rPr>
              <a:t>Nodes supply data to all output terminals when done</a:t>
            </a:r>
          </a:p>
        </p:txBody>
      </p:sp>
      <p:sp>
        <p:nvSpPr>
          <p:cNvPr id="26639" name="Rectangle 15"/>
          <p:cNvSpPr>
            <a:spLocks noChangeArrowheads="1"/>
          </p:cNvSpPr>
          <p:nvPr/>
        </p:nvSpPr>
        <p:spPr bwMode="auto">
          <a:xfrm>
            <a:off x="3810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eaLnBrk="1" hangingPunct="1"/>
            <a:r>
              <a:rPr lang="en-US" sz="3600" b="1">
                <a:solidFill>
                  <a:schemeClr val="tx1"/>
                </a:solidFill>
                <a:effectLst/>
                <a:latin typeface="Arial Narrow" charset="0"/>
              </a:rPr>
              <a:t>Dataflow Programming</a:t>
            </a:r>
          </a:p>
        </p:txBody>
      </p:sp>
      <p:graphicFrame>
        <p:nvGraphicFramePr>
          <p:cNvPr id="26640" name="Object 16"/>
          <p:cNvGraphicFramePr>
            <a:graphicFrameLocks noChangeAspect="1"/>
          </p:cNvGraphicFramePr>
          <p:nvPr/>
        </p:nvGraphicFramePr>
        <p:xfrm>
          <a:off x="4876800" y="1465263"/>
          <a:ext cx="3962400" cy="3792537"/>
        </p:xfrm>
        <a:graphic>
          <a:graphicData uri="http://schemas.openxmlformats.org/presentationml/2006/ole">
            <mc:AlternateContent xmlns:mc="http://schemas.openxmlformats.org/markup-compatibility/2006">
              <mc:Choice xmlns:v="urn:schemas-microsoft-com:vml" Requires="v">
                <p:oleObj spid="_x0000_s26641" name="Bitmap Image" r:id="rId4" imgW="2448267" imgH="2343477" progId="Paint.Picture">
                  <p:embed/>
                </p:oleObj>
              </mc:Choice>
              <mc:Fallback>
                <p:oleObj name="Bitmap Image" r:id="rId4" imgW="2448267" imgH="2343477" progId="Paint.Picture">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65263"/>
                        <a:ext cx="3962400"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Help Options</a:t>
            </a:r>
          </a:p>
        </p:txBody>
      </p:sp>
      <p:sp>
        <p:nvSpPr>
          <p:cNvPr id="27651" name="Rectangle 3"/>
          <p:cNvSpPr>
            <a:spLocks noChangeArrowheads="1"/>
          </p:cNvSpPr>
          <p:nvPr/>
        </p:nvSpPr>
        <p:spPr bwMode="auto">
          <a:xfrm>
            <a:off x="685800" y="1573213"/>
            <a:ext cx="80772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28" tIns="45964" rIns="91928" bIns="45964"/>
          <a:lstStyle/>
          <a:p>
            <a:pPr algn="l">
              <a:lnSpc>
                <a:spcPct val="90000"/>
              </a:lnSpc>
              <a:spcBef>
                <a:spcPct val="20000"/>
              </a:spcBef>
              <a:buFont typeface="Webdings" charset="0"/>
              <a:buNone/>
            </a:pPr>
            <a:r>
              <a:rPr lang="en-US" sz="2800" b="1">
                <a:solidFill>
                  <a:schemeClr val="tx1"/>
                </a:solidFill>
                <a:effectLst/>
                <a:latin typeface="Arial" charset="0"/>
              </a:rPr>
              <a:t>Context Help</a:t>
            </a:r>
          </a:p>
          <a:p>
            <a:pPr marL="342900" lvl="1" indent="-166688" algn="l">
              <a:lnSpc>
                <a:spcPct val="90000"/>
              </a:lnSpc>
              <a:spcBef>
                <a:spcPct val="20000"/>
              </a:spcBef>
              <a:buFontTx/>
              <a:buChar char="•"/>
            </a:pPr>
            <a:r>
              <a:rPr lang="en-US" sz="2000" b="1">
                <a:solidFill>
                  <a:schemeClr val="tx1"/>
                </a:solidFill>
                <a:effectLst/>
                <a:latin typeface="Arial" charset="0"/>
              </a:rPr>
              <a:t>Online help</a:t>
            </a:r>
          </a:p>
          <a:p>
            <a:pPr marL="342900" lvl="1" indent="-166688" algn="l">
              <a:lnSpc>
                <a:spcPct val="90000"/>
              </a:lnSpc>
              <a:spcBef>
                <a:spcPct val="20000"/>
              </a:spcBef>
              <a:buFontTx/>
              <a:buChar char="•"/>
            </a:pPr>
            <a:r>
              <a:rPr lang="en-US" sz="2000" b="1">
                <a:solidFill>
                  <a:schemeClr val="tx1"/>
                </a:solidFill>
                <a:effectLst/>
                <a:latin typeface="Arial" charset="0"/>
              </a:rPr>
              <a:t>Lock help</a:t>
            </a:r>
          </a:p>
          <a:p>
            <a:pPr marL="342900" lvl="1" indent="-166688" algn="l">
              <a:lnSpc>
                <a:spcPct val="90000"/>
              </a:lnSpc>
              <a:spcBef>
                <a:spcPct val="20000"/>
              </a:spcBef>
              <a:buFontTx/>
              <a:buChar char="•"/>
            </a:pPr>
            <a:r>
              <a:rPr lang="en-US" sz="2000" b="1">
                <a:solidFill>
                  <a:schemeClr val="tx1"/>
                </a:solidFill>
                <a:effectLst/>
                <a:latin typeface="Arial" charset="0"/>
              </a:rPr>
              <a:t>Simple/Complex Diagram help</a:t>
            </a:r>
          </a:p>
          <a:p>
            <a:pPr marL="342900" lvl="1" indent="-166688" algn="l">
              <a:lnSpc>
                <a:spcPct val="90000"/>
              </a:lnSpc>
              <a:spcBef>
                <a:spcPct val="20000"/>
              </a:spcBef>
              <a:buFontTx/>
              <a:buChar char="•"/>
            </a:pPr>
            <a:r>
              <a:rPr lang="en-US" sz="2000" b="1">
                <a:solidFill>
                  <a:schemeClr val="tx1"/>
                </a:solidFill>
                <a:effectLst/>
                <a:latin typeface="Arial" charset="0"/>
              </a:rPr>
              <a:t>Ctrl + H</a:t>
            </a:r>
            <a:endParaRPr lang="en-US" b="1">
              <a:solidFill>
                <a:schemeClr val="tx1"/>
              </a:solidFill>
              <a:effectLst/>
              <a:latin typeface="Arial" charset="0"/>
            </a:endParaRPr>
          </a:p>
          <a:p>
            <a:pPr algn="l">
              <a:lnSpc>
                <a:spcPct val="90000"/>
              </a:lnSpc>
              <a:spcBef>
                <a:spcPct val="20000"/>
              </a:spcBef>
              <a:buFont typeface="Webdings" charset="0"/>
              <a:buNone/>
            </a:pPr>
            <a:endParaRPr lang="en-US" b="1">
              <a:solidFill>
                <a:schemeClr val="tx1"/>
              </a:solidFill>
              <a:effectLst/>
              <a:latin typeface="Arial" charset="0"/>
            </a:endParaRPr>
          </a:p>
          <a:p>
            <a:pPr algn="l">
              <a:lnSpc>
                <a:spcPct val="90000"/>
              </a:lnSpc>
              <a:spcBef>
                <a:spcPct val="20000"/>
              </a:spcBef>
              <a:buFont typeface="Webdings" charset="0"/>
              <a:buNone/>
            </a:pPr>
            <a:r>
              <a:rPr lang="en-US" sz="2800" b="1">
                <a:solidFill>
                  <a:schemeClr val="tx1"/>
                </a:solidFill>
                <a:effectLst/>
                <a:latin typeface="Arial" charset="0"/>
              </a:rPr>
              <a:t>Online reference</a:t>
            </a:r>
          </a:p>
          <a:p>
            <a:pPr marL="342900" lvl="1" indent="-166688" algn="l">
              <a:lnSpc>
                <a:spcPct val="90000"/>
              </a:lnSpc>
              <a:spcBef>
                <a:spcPct val="20000"/>
              </a:spcBef>
              <a:buFontTx/>
              <a:buChar char="•"/>
            </a:pPr>
            <a:r>
              <a:rPr lang="en-US" sz="2000" b="1">
                <a:solidFill>
                  <a:schemeClr val="tx1"/>
                </a:solidFill>
                <a:effectLst/>
                <a:latin typeface="Arial" charset="0"/>
              </a:rPr>
              <a:t>All menus online</a:t>
            </a:r>
          </a:p>
          <a:p>
            <a:pPr marL="342900" lvl="1" indent="-166688" algn="l">
              <a:lnSpc>
                <a:spcPct val="90000"/>
              </a:lnSpc>
              <a:spcBef>
                <a:spcPct val="20000"/>
              </a:spcBef>
              <a:buFontTx/>
              <a:buChar char="•"/>
            </a:pPr>
            <a:r>
              <a:rPr lang="en-US" sz="2000" b="1">
                <a:solidFill>
                  <a:schemeClr val="tx1"/>
                </a:solidFill>
                <a:effectLst/>
                <a:latin typeface="Arial" charset="0"/>
              </a:rPr>
              <a:t>Pop up on functions in diagram to access online info directly</a:t>
            </a:r>
          </a:p>
        </p:txBody>
      </p:sp>
      <p:pic>
        <p:nvPicPr>
          <p:cNvPr id="27653" name="Picture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05400" y="1470025"/>
            <a:ext cx="3505200" cy="2160588"/>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7657" name="Line 9"/>
          <p:cNvSpPr>
            <a:spLocks noChangeShapeType="1"/>
          </p:cNvSpPr>
          <p:nvPr/>
        </p:nvSpPr>
        <p:spPr bwMode="auto">
          <a:xfrm flipV="1">
            <a:off x="6645275" y="3302000"/>
            <a:ext cx="0" cy="690563"/>
          </a:xfrm>
          <a:prstGeom prst="line">
            <a:avLst/>
          </a:prstGeom>
          <a:noFill/>
          <a:ln w="22225">
            <a:solidFill>
              <a:srgbClr val="FF33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58" name="Line 10"/>
          <p:cNvSpPr>
            <a:spLocks noChangeShapeType="1"/>
          </p:cNvSpPr>
          <p:nvPr/>
        </p:nvSpPr>
        <p:spPr bwMode="auto">
          <a:xfrm>
            <a:off x="2574925" y="2187575"/>
            <a:ext cx="3071813" cy="0"/>
          </a:xfrm>
          <a:prstGeom prst="line">
            <a:avLst/>
          </a:prstGeom>
          <a:noFill/>
          <a:ln w="22225">
            <a:solidFill>
              <a:srgbClr val="FF33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59" name="Line 11"/>
          <p:cNvSpPr>
            <a:spLocks noChangeShapeType="1"/>
          </p:cNvSpPr>
          <p:nvPr/>
        </p:nvSpPr>
        <p:spPr bwMode="auto">
          <a:xfrm>
            <a:off x="2382838" y="2533650"/>
            <a:ext cx="3071812" cy="0"/>
          </a:xfrm>
          <a:prstGeom prst="line">
            <a:avLst/>
          </a:prstGeom>
          <a:noFill/>
          <a:ln w="22225">
            <a:solidFill>
              <a:srgbClr val="FF33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60" name="Line 12"/>
          <p:cNvSpPr>
            <a:spLocks noChangeShapeType="1"/>
          </p:cNvSpPr>
          <p:nvPr/>
        </p:nvSpPr>
        <p:spPr bwMode="auto">
          <a:xfrm>
            <a:off x="5454650" y="2533650"/>
            <a:ext cx="0" cy="844550"/>
          </a:xfrm>
          <a:prstGeom prst="line">
            <a:avLst/>
          </a:prstGeom>
          <a:noFill/>
          <a:ln w="22225">
            <a:solidFill>
              <a:srgbClr val="FF33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61" name="Line 13"/>
          <p:cNvSpPr>
            <a:spLocks noChangeShapeType="1"/>
          </p:cNvSpPr>
          <p:nvPr/>
        </p:nvSpPr>
        <p:spPr bwMode="auto">
          <a:xfrm>
            <a:off x="5262563" y="2879725"/>
            <a:ext cx="0" cy="498475"/>
          </a:xfrm>
          <a:prstGeom prst="line">
            <a:avLst/>
          </a:prstGeom>
          <a:noFill/>
          <a:ln w="22225">
            <a:solidFill>
              <a:srgbClr val="FF33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62" name="Line 14"/>
          <p:cNvSpPr>
            <a:spLocks noChangeShapeType="1"/>
          </p:cNvSpPr>
          <p:nvPr/>
        </p:nvSpPr>
        <p:spPr bwMode="auto">
          <a:xfrm>
            <a:off x="4802188" y="2879725"/>
            <a:ext cx="460375" cy="0"/>
          </a:xfrm>
          <a:prstGeom prst="line">
            <a:avLst/>
          </a:prstGeom>
          <a:noFill/>
          <a:ln w="22225">
            <a:solidFill>
              <a:srgbClr val="FF33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63" name="Line 15"/>
          <p:cNvSpPr>
            <a:spLocks noChangeShapeType="1"/>
          </p:cNvSpPr>
          <p:nvPr/>
        </p:nvSpPr>
        <p:spPr bwMode="auto">
          <a:xfrm>
            <a:off x="3573463" y="3992563"/>
            <a:ext cx="3071812" cy="0"/>
          </a:xfrm>
          <a:prstGeom prst="line">
            <a:avLst/>
          </a:prstGeom>
          <a:noFill/>
          <a:ln w="22225">
            <a:solidFill>
              <a:srgbClr val="FF33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64" name="Line 16"/>
          <p:cNvSpPr>
            <a:spLocks noChangeShapeType="1"/>
          </p:cNvSpPr>
          <p:nvPr/>
        </p:nvSpPr>
        <p:spPr bwMode="auto">
          <a:xfrm>
            <a:off x="5646738" y="2187575"/>
            <a:ext cx="0" cy="1190625"/>
          </a:xfrm>
          <a:prstGeom prst="line">
            <a:avLst/>
          </a:prstGeom>
          <a:noFill/>
          <a:ln w="22225">
            <a:solidFill>
              <a:srgbClr val="FF33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1752600" y="1524000"/>
            <a:ext cx="5410200"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chemeClr val="tx1"/>
                </a:solidFill>
                <a:effectLst>
                  <a:outerShdw blurRad="38100" dist="38100" dir="2700000" algn="tl">
                    <a:srgbClr val="DDDDDD"/>
                  </a:outerShdw>
                </a:effectLst>
              </a:rPr>
              <a:t>Do Not Delete This Slide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Course Goals</a:t>
            </a:r>
          </a:p>
        </p:txBody>
      </p:sp>
      <p:sp>
        <p:nvSpPr>
          <p:cNvPr id="9219" name="Rectangle 3"/>
          <p:cNvSpPr>
            <a:spLocks noGrp="1" noChangeArrowheads="1"/>
          </p:cNvSpPr>
          <p:nvPr>
            <p:ph type="body" idx="1"/>
          </p:nvPr>
        </p:nvSpPr>
        <p:spPr>
          <a:xfrm>
            <a:off x="381000" y="1295400"/>
            <a:ext cx="8534400" cy="4552950"/>
          </a:xfrm>
        </p:spPr>
        <p:txBody>
          <a:bodyPr/>
          <a:lstStyle/>
          <a:p>
            <a:r>
              <a:rPr lang="en-US"/>
              <a:t>Understand the components of a Virtual Instrument</a:t>
            </a:r>
          </a:p>
          <a:p>
            <a:r>
              <a:rPr lang="en-US"/>
              <a:t>Introduce LabVIEW and common LabVIEW functions </a:t>
            </a:r>
          </a:p>
          <a:p>
            <a:r>
              <a:rPr lang="en-US"/>
              <a:t>Build a simple data acquisition application</a:t>
            </a:r>
          </a:p>
          <a:p>
            <a:r>
              <a:rPr lang="en-US"/>
              <a:t>Create a subroutine in LabVIEW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Exercise 1 - Convert °C to °F</a:t>
            </a:r>
          </a:p>
        </p:txBody>
      </p:sp>
      <p:graphicFrame>
        <p:nvGraphicFramePr>
          <p:cNvPr id="28680" name="Object 8"/>
          <p:cNvGraphicFramePr>
            <a:graphicFrameLocks noChangeAspect="1"/>
          </p:cNvGraphicFramePr>
          <p:nvPr>
            <p:ph idx="1"/>
          </p:nvPr>
        </p:nvGraphicFramePr>
        <p:xfrm>
          <a:off x="1500188" y="1778000"/>
          <a:ext cx="6297612" cy="3608388"/>
        </p:xfrm>
        <a:graphic>
          <a:graphicData uri="http://schemas.openxmlformats.org/presentationml/2006/ole">
            <mc:AlternateContent xmlns:mc="http://schemas.openxmlformats.org/markup-compatibility/2006">
              <mc:Choice xmlns:v="urn:schemas-microsoft-com:vml" Requires="v">
                <p:oleObj spid="_x0000_s28681" name="Bitmap Image" r:id="rId4" imgW="4704762" imgH="2695951" progId="Paint.Picture">
                  <p:embed/>
                </p:oleObj>
              </mc:Choice>
              <mc:Fallback>
                <p:oleObj name="Bitmap Image" r:id="rId4" imgW="4704762" imgH="2695951"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778000"/>
                        <a:ext cx="6297612" cy="3608388"/>
                      </a:xfrm>
                      <a:prstGeom prst="rect">
                        <a:avLst/>
                      </a:prstGeom>
                      <a:extLs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Debugging Techniques</a:t>
            </a:r>
          </a:p>
        </p:txBody>
      </p:sp>
      <p:sp>
        <p:nvSpPr>
          <p:cNvPr id="177157" name="Rectangle 5"/>
          <p:cNvSpPr>
            <a:spLocks noChangeArrowheads="1"/>
          </p:cNvSpPr>
          <p:nvPr/>
        </p:nvSpPr>
        <p:spPr bwMode="auto">
          <a:xfrm>
            <a:off x="1141413" y="1219200"/>
            <a:ext cx="3668712"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25318" rIns="63297" bIns="25318">
            <a:spAutoFit/>
          </a:bodyPr>
          <a:lstStyle/>
          <a:p>
            <a:pPr marL="228600" indent="-228600" algn="l" defTabSz="911225">
              <a:lnSpc>
                <a:spcPct val="85000"/>
              </a:lnSpc>
              <a:buFontTx/>
              <a:buChar char="•"/>
            </a:pPr>
            <a:r>
              <a:rPr lang="en-US" b="1">
                <a:solidFill>
                  <a:schemeClr val="tx1"/>
                </a:solidFill>
                <a:effectLst/>
                <a:latin typeface="Arial" charset="0"/>
              </a:rPr>
              <a:t>Finding Errors</a:t>
            </a:r>
          </a:p>
          <a:p>
            <a:pPr marL="228600" indent="-228600" algn="l" defTabSz="911225">
              <a:lnSpc>
                <a:spcPct val="85000"/>
              </a:lnSpc>
            </a:pPr>
            <a:endParaRPr lang="en-US" b="1">
              <a:solidFill>
                <a:schemeClr val="tx1"/>
              </a:solidFill>
              <a:effectLst/>
              <a:latin typeface="Arial" charset="0"/>
            </a:endParaRPr>
          </a:p>
          <a:p>
            <a:pPr marL="228600" indent="-228600" algn="l" defTabSz="911225">
              <a:lnSpc>
                <a:spcPct val="155000"/>
              </a:lnSpc>
            </a:pPr>
            <a:endParaRPr lang="en-US" b="1">
              <a:solidFill>
                <a:schemeClr val="tx1"/>
              </a:solidFill>
              <a:effectLst/>
              <a:latin typeface="Arial" charset="0"/>
            </a:endParaRPr>
          </a:p>
          <a:p>
            <a:pPr marL="228600" indent="-228600" algn="l" defTabSz="911225">
              <a:lnSpc>
                <a:spcPct val="85000"/>
              </a:lnSpc>
              <a:buFontTx/>
              <a:buChar char="•"/>
            </a:pPr>
            <a:r>
              <a:rPr lang="en-US" b="1">
                <a:solidFill>
                  <a:schemeClr val="tx1"/>
                </a:solidFill>
                <a:effectLst/>
                <a:latin typeface="Arial" charset="0"/>
              </a:rPr>
              <a:t>Execution Highlighting</a:t>
            </a:r>
          </a:p>
          <a:p>
            <a:pPr marL="228600" indent="-228600" algn="l" defTabSz="911225">
              <a:lnSpc>
                <a:spcPct val="85000"/>
              </a:lnSpc>
            </a:pPr>
            <a:endParaRPr lang="en-US" b="1">
              <a:solidFill>
                <a:schemeClr val="tx1"/>
              </a:solidFill>
              <a:effectLst/>
              <a:latin typeface="Arial" charset="0"/>
            </a:endParaRPr>
          </a:p>
          <a:p>
            <a:pPr marL="228600" indent="-228600" algn="l" defTabSz="911225">
              <a:lnSpc>
                <a:spcPct val="115000"/>
              </a:lnSpc>
            </a:pPr>
            <a:endParaRPr lang="en-US" b="1">
              <a:solidFill>
                <a:schemeClr val="tx1"/>
              </a:solidFill>
              <a:effectLst/>
              <a:latin typeface="Arial" charset="0"/>
            </a:endParaRPr>
          </a:p>
          <a:p>
            <a:pPr marL="228600" indent="-228600" algn="l" defTabSz="911225">
              <a:lnSpc>
                <a:spcPct val="105000"/>
              </a:lnSpc>
              <a:buFontTx/>
              <a:buChar char="•"/>
            </a:pPr>
            <a:endParaRPr lang="en-US" b="1">
              <a:solidFill>
                <a:schemeClr val="tx1"/>
              </a:solidFill>
              <a:effectLst/>
              <a:latin typeface="Arial" charset="0"/>
            </a:endParaRPr>
          </a:p>
          <a:p>
            <a:pPr marL="228600" indent="-228600" algn="l" defTabSz="911225">
              <a:lnSpc>
                <a:spcPct val="85000"/>
              </a:lnSpc>
              <a:buFontTx/>
              <a:buChar char="•"/>
            </a:pPr>
            <a:r>
              <a:rPr lang="en-US" b="1">
                <a:solidFill>
                  <a:schemeClr val="tx1"/>
                </a:solidFill>
                <a:effectLst/>
                <a:latin typeface="Arial" charset="0"/>
              </a:rPr>
              <a:t>Probe</a:t>
            </a:r>
          </a:p>
        </p:txBody>
      </p:sp>
      <p:sp>
        <p:nvSpPr>
          <p:cNvPr id="177158" name="Rectangle 6"/>
          <p:cNvSpPr>
            <a:spLocks noChangeArrowheads="1"/>
          </p:cNvSpPr>
          <p:nvPr/>
        </p:nvSpPr>
        <p:spPr bwMode="auto">
          <a:xfrm>
            <a:off x="2868613" y="1676400"/>
            <a:ext cx="3906837"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297" tIns="25318" rIns="63297" bIns="25318">
            <a:spAutoFit/>
          </a:bodyPr>
          <a:lstStyle/>
          <a:p>
            <a:pPr algn="l" defTabSz="911225">
              <a:lnSpc>
                <a:spcPct val="90000"/>
              </a:lnSpc>
            </a:pPr>
            <a:r>
              <a:rPr lang="en-US" sz="2000" b="1">
                <a:solidFill>
                  <a:schemeClr val="tx1"/>
                </a:solidFill>
                <a:effectLst/>
                <a:latin typeface="Arial" charset="0"/>
              </a:rPr>
              <a:t>Click on broken Run button</a:t>
            </a:r>
          </a:p>
          <a:p>
            <a:pPr algn="l" defTabSz="911225">
              <a:lnSpc>
                <a:spcPct val="110000"/>
              </a:lnSpc>
            </a:pPr>
            <a:r>
              <a:rPr lang="en-US" sz="2000" b="1">
                <a:solidFill>
                  <a:schemeClr val="tx1"/>
                </a:solidFill>
                <a:effectLst/>
                <a:latin typeface="Arial" charset="0"/>
              </a:rPr>
              <a:t>Window showing error appears</a:t>
            </a:r>
          </a:p>
        </p:txBody>
      </p:sp>
      <p:sp>
        <p:nvSpPr>
          <p:cNvPr id="177159" name="Rectangle 7"/>
          <p:cNvSpPr>
            <a:spLocks noChangeArrowheads="1"/>
          </p:cNvSpPr>
          <p:nvPr/>
        </p:nvSpPr>
        <p:spPr bwMode="auto">
          <a:xfrm>
            <a:off x="5124450" y="1701800"/>
            <a:ext cx="238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160" name="Rectangle 8"/>
          <p:cNvSpPr>
            <a:spLocks noChangeArrowheads="1"/>
          </p:cNvSpPr>
          <p:nvPr/>
        </p:nvSpPr>
        <p:spPr bwMode="auto">
          <a:xfrm>
            <a:off x="2919413" y="2895600"/>
            <a:ext cx="55276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25318" rIns="63297" bIns="25318">
            <a:spAutoFit/>
          </a:bodyPr>
          <a:lstStyle/>
          <a:p>
            <a:pPr algn="l" defTabSz="911225">
              <a:lnSpc>
                <a:spcPct val="90000"/>
              </a:lnSpc>
            </a:pPr>
            <a:r>
              <a:rPr lang="en-US" sz="2000" b="1">
                <a:solidFill>
                  <a:schemeClr val="tx1"/>
                </a:solidFill>
                <a:effectLst/>
                <a:latin typeface="Arial" charset="0"/>
              </a:rPr>
              <a:t>Click on Execution Highlighting button; data flow is animated using bubbles. Values are </a:t>
            </a:r>
          </a:p>
          <a:p>
            <a:pPr algn="l" defTabSz="911225">
              <a:lnSpc>
                <a:spcPct val="90000"/>
              </a:lnSpc>
            </a:pPr>
            <a:r>
              <a:rPr lang="en-US" sz="2000" b="1">
                <a:solidFill>
                  <a:schemeClr val="tx1"/>
                </a:solidFill>
                <a:effectLst/>
                <a:latin typeface="Arial" charset="0"/>
              </a:rPr>
              <a:t>displayed on wires.</a:t>
            </a:r>
          </a:p>
        </p:txBody>
      </p:sp>
      <p:sp>
        <p:nvSpPr>
          <p:cNvPr id="177161" name="Rectangle 9"/>
          <p:cNvSpPr>
            <a:spLocks noChangeArrowheads="1"/>
          </p:cNvSpPr>
          <p:nvPr/>
        </p:nvSpPr>
        <p:spPr bwMode="auto">
          <a:xfrm>
            <a:off x="2944813" y="4191000"/>
            <a:ext cx="5653087"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25318" rIns="63297" bIns="25318">
            <a:spAutoFit/>
          </a:bodyPr>
          <a:lstStyle/>
          <a:p>
            <a:pPr algn="l" defTabSz="911225">
              <a:lnSpc>
                <a:spcPct val="90000"/>
              </a:lnSpc>
            </a:pPr>
            <a:r>
              <a:rPr lang="en-US" sz="2000" b="1">
                <a:solidFill>
                  <a:schemeClr val="tx1"/>
                </a:solidFill>
                <a:effectLst/>
                <a:latin typeface="Arial" charset="0"/>
              </a:rPr>
              <a:t>Right-click on wire to display probe and it shows data as it flows through wire segment</a:t>
            </a:r>
          </a:p>
          <a:p>
            <a:pPr algn="l" defTabSz="911225">
              <a:lnSpc>
                <a:spcPct val="90000"/>
              </a:lnSpc>
            </a:pPr>
            <a:endParaRPr lang="en-US" sz="2000" b="1">
              <a:solidFill>
                <a:schemeClr val="tx1"/>
              </a:solidFill>
              <a:effectLst/>
              <a:latin typeface="Arial" charset="0"/>
            </a:endParaRPr>
          </a:p>
          <a:p>
            <a:pPr algn="l" defTabSz="911225">
              <a:lnSpc>
                <a:spcPct val="90000"/>
              </a:lnSpc>
            </a:pPr>
            <a:endParaRPr lang="en-US" sz="2000" b="1">
              <a:solidFill>
                <a:schemeClr val="tx1"/>
              </a:solidFill>
              <a:effectLst/>
              <a:latin typeface="Arial" charset="0"/>
            </a:endParaRPr>
          </a:p>
          <a:p>
            <a:pPr algn="l" defTabSz="911225">
              <a:lnSpc>
                <a:spcPct val="90000"/>
              </a:lnSpc>
            </a:pPr>
            <a:r>
              <a:rPr lang="en-US" sz="2000" b="1">
                <a:solidFill>
                  <a:schemeClr val="tx1"/>
                </a:solidFill>
                <a:effectLst/>
                <a:latin typeface="Arial" charset="0"/>
              </a:rPr>
              <a:t>You can also select Probe tool from Tools palette and click on wire</a:t>
            </a:r>
          </a:p>
        </p:txBody>
      </p:sp>
      <p:pic>
        <p:nvPicPr>
          <p:cNvPr id="177163"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5268913"/>
            <a:ext cx="461963"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71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1749425"/>
            <a:ext cx="381000" cy="379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716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25" y="2943225"/>
            <a:ext cx="381000" cy="3635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716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825" y="2927350"/>
            <a:ext cx="407988" cy="388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7167" name="Picture 15"/>
          <p:cNvPicPr>
            <a:picLocks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371600" y="4191000"/>
            <a:ext cx="1295400" cy="935038"/>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9" name="Object 33"/>
          <p:cNvGraphicFramePr>
            <a:graphicFrameLocks noChangeAspect="1"/>
          </p:cNvGraphicFramePr>
          <p:nvPr/>
        </p:nvGraphicFramePr>
        <p:xfrm>
          <a:off x="4149725" y="3125788"/>
          <a:ext cx="3638550" cy="2876550"/>
        </p:xfrm>
        <a:graphic>
          <a:graphicData uri="http://schemas.openxmlformats.org/presentationml/2006/ole">
            <mc:AlternateContent xmlns:mc="http://schemas.openxmlformats.org/markup-compatibility/2006">
              <mc:Choice xmlns:v="urn:schemas-microsoft-com:vml" Requires="v">
                <p:oleObj spid="_x0000_s29730" name="Bitmap Image" r:id="rId4" imgW="3638095" imgH="2876190" progId="Paint.Picture">
                  <p:embed/>
                </p:oleObj>
              </mc:Choice>
              <mc:Fallback>
                <p:oleObj name="Bitmap Image" r:id="rId4" imgW="3638095" imgH="2876190" progId="Paint.Picture">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3125788"/>
                        <a:ext cx="3638550" cy="2876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698" name="Rectangle 2"/>
          <p:cNvSpPr>
            <a:spLocks noGrp="1" noChangeArrowheads="1"/>
          </p:cNvSpPr>
          <p:nvPr>
            <p:ph type="title"/>
          </p:nvPr>
        </p:nvSpPr>
        <p:spPr/>
        <p:txBody>
          <a:bodyPr/>
          <a:lstStyle/>
          <a:p>
            <a:r>
              <a:rPr lang="en-US"/>
              <a:t>Section II – SubVIs</a:t>
            </a:r>
          </a:p>
        </p:txBody>
      </p:sp>
      <p:sp>
        <p:nvSpPr>
          <p:cNvPr id="29699" name="Rectangle 3"/>
          <p:cNvSpPr>
            <a:spLocks noGrp="1" noChangeArrowheads="1"/>
          </p:cNvSpPr>
          <p:nvPr>
            <p:ph type="body" sz="half" idx="1"/>
          </p:nvPr>
        </p:nvSpPr>
        <p:spPr>
          <a:xfrm>
            <a:off x="381000" y="3484563"/>
            <a:ext cx="3460750" cy="2095500"/>
          </a:xfrm>
        </p:spPr>
        <p:txBody>
          <a:bodyPr/>
          <a:lstStyle/>
          <a:p>
            <a:r>
              <a:rPr lang="en-US" sz="2800"/>
              <a:t>What is a subVI?</a:t>
            </a:r>
          </a:p>
          <a:p>
            <a:r>
              <a:rPr lang="en-US" sz="2800"/>
              <a:t>Making an icon and connector for a subVI</a:t>
            </a:r>
          </a:p>
          <a:p>
            <a:r>
              <a:rPr lang="en-US" sz="2800"/>
              <a:t>Using a VI as a subVI</a:t>
            </a:r>
          </a:p>
        </p:txBody>
      </p:sp>
      <p:sp>
        <p:nvSpPr>
          <p:cNvPr id="29705" name="Line 9"/>
          <p:cNvSpPr>
            <a:spLocks noChangeShapeType="1"/>
          </p:cNvSpPr>
          <p:nvPr/>
        </p:nvSpPr>
        <p:spPr bwMode="auto">
          <a:xfrm flipV="1">
            <a:off x="6108700" y="3006725"/>
            <a:ext cx="1689100" cy="17668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6" name="Line 10"/>
          <p:cNvSpPr>
            <a:spLocks noChangeShapeType="1"/>
          </p:cNvSpPr>
          <p:nvPr/>
        </p:nvSpPr>
        <p:spPr bwMode="auto">
          <a:xfrm flipH="1" flipV="1">
            <a:off x="5416550" y="2776538"/>
            <a:ext cx="538163" cy="168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7" name="Line 11"/>
          <p:cNvSpPr>
            <a:spLocks noChangeShapeType="1"/>
          </p:cNvSpPr>
          <p:nvPr/>
        </p:nvSpPr>
        <p:spPr bwMode="auto">
          <a:xfrm flipH="1" flipV="1">
            <a:off x="4533900" y="3006725"/>
            <a:ext cx="1419225" cy="14652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8" name="Line 12"/>
          <p:cNvSpPr>
            <a:spLocks noChangeShapeType="1"/>
          </p:cNvSpPr>
          <p:nvPr/>
        </p:nvSpPr>
        <p:spPr bwMode="auto">
          <a:xfrm flipH="1" flipV="1">
            <a:off x="2459038" y="3006725"/>
            <a:ext cx="3341687" cy="17668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9726" name="Object 30"/>
          <p:cNvGraphicFramePr>
            <a:graphicFrameLocks noChangeAspect="1"/>
          </p:cNvGraphicFramePr>
          <p:nvPr>
            <p:ph sz="quarter" idx="3"/>
          </p:nvPr>
        </p:nvGraphicFramePr>
        <p:xfrm>
          <a:off x="5378450" y="1009650"/>
          <a:ext cx="2533650" cy="2057400"/>
        </p:xfrm>
        <a:graphic>
          <a:graphicData uri="http://schemas.openxmlformats.org/presentationml/2006/ole">
            <mc:AlternateContent xmlns:mc="http://schemas.openxmlformats.org/markup-compatibility/2006">
              <mc:Choice xmlns:v="urn:schemas-microsoft-com:vml" Requires="v">
                <p:oleObj spid="_x0000_s29731" name="Bitmap Image" r:id="rId6" imgW="3296110" imgH="2676899" progId="Paint.Picture">
                  <p:embed/>
                </p:oleObj>
              </mc:Choice>
              <mc:Fallback>
                <p:oleObj name="Bitmap Image" r:id="rId6" imgW="3296110" imgH="2676899" progId="Paint.Picture">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8450" y="1009650"/>
                        <a:ext cx="2533650" cy="2057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29723" name="Object 27"/>
          <p:cNvGraphicFramePr>
            <a:graphicFrameLocks noChangeAspect="1"/>
          </p:cNvGraphicFramePr>
          <p:nvPr>
            <p:ph sz="quarter" idx="2"/>
          </p:nvPr>
        </p:nvGraphicFramePr>
        <p:xfrm>
          <a:off x="2228850" y="1009650"/>
          <a:ext cx="2481263" cy="2057400"/>
        </p:xfrm>
        <a:graphic>
          <a:graphicData uri="http://schemas.openxmlformats.org/presentationml/2006/ole">
            <mc:AlternateContent xmlns:mc="http://schemas.openxmlformats.org/markup-compatibility/2006">
              <mc:Choice xmlns:v="urn:schemas-microsoft-com:vml" Requires="v">
                <p:oleObj spid="_x0000_s29732" name="Bitmap Image" r:id="rId8" imgW="3238952" imgH="2685714" progId="Paint.Picture">
                  <p:embed/>
                </p:oleObj>
              </mc:Choice>
              <mc:Fallback>
                <p:oleObj name="Bitmap Image" r:id="rId8" imgW="3238952" imgH="2685714" progId="Paint.Picture">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1009650"/>
                        <a:ext cx="2481263" cy="2057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381000" y="457200"/>
            <a:ext cx="8077200" cy="609600"/>
          </a:xfrm>
        </p:spPr>
        <p:txBody>
          <a:bodyPr/>
          <a:lstStyle/>
          <a:p>
            <a:r>
              <a:rPr lang="en-US"/>
              <a:t>Block Diagram Nodes</a:t>
            </a:r>
          </a:p>
        </p:txBody>
      </p:sp>
      <p:pic>
        <p:nvPicPr>
          <p:cNvPr id="342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81188"/>
            <a:ext cx="4270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20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1881188"/>
            <a:ext cx="1279525"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2021" name="Rectangle 5"/>
          <p:cNvSpPr>
            <a:spLocks noChangeArrowheads="1"/>
          </p:cNvSpPr>
          <p:nvPr/>
        </p:nvSpPr>
        <p:spPr bwMode="auto">
          <a:xfrm>
            <a:off x="1066800" y="1524000"/>
            <a:ext cx="7239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28" tIns="45964" rIns="91928" bIns="45964">
            <a:spAutoFit/>
          </a:bodyPr>
          <a:lstStyle/>
          <a:p>
            <a:pPr algn="l" defTabSz="912813" eaLnBrk="1" hangingPunct="1">
              <a:lnSpc>
                <a:spcPct val="87000"/>
              </a:lnSpc>
            </a:pPr>
            <a:r>
              <a:rPr lang="en-US" sz="2000">
                <a:solidFill>
                  <a:schemeClr val="tx1"/>
                </a:solidFill>
                <a:effectLst/>
                <a:latin typeface="Arial Narrow" charset="0"/>
              </a:rPr>
              <a:t>Icon                               Expandable Node	              Expanded Node </a:t>
            </a:r>
          </a:p>
        </p:txBody>
      </p:sp>
      <p:sp>
        <p:nvSpPr>
          <p:cNvPr id="342022" name="Rectangle 6"/>
          <p:cNvSpPr>
            <a:spLocks noChangeArrowheads="1"/>
          </p:cNvSpPr>
          <p:nvPr/>
        </p:nvSpPr>
        <p:spPr bwMode="auto">
          <a:xfrm>
            <a:off x="457200" y="3390900"/>
            <a:ext cx="5791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28" tIns="45964" rIns="91928" bIns="45964">
            <a:spAutoFit/>
          </a:bodyPr>
          <a:lstStyle/>
          <a:p>
            <a:pPr marL="233363" indent="-233363" algn="l" defTabSz="912813" eaLnBrk="1" hangingPunct="1">
              <a:spcAft>
                <a:spcPct val="20000"/>
              </a:spcAft>
              <a:buFontTx/>
              <a:buChar char="•"/>
            </a:pPr>
            <a:r>
              <a:rPr lang="en-US" sz="2800">
                <a:solidFill>
                  <a:schemeClr val="tx1"/>
                </a:solidFill>
                <a:effectLst/>
                <a:latin typeface="Arial Narrow" charset="0"/>
              </a:rPr>
              <a:t>Function Generator VI</a:t>
            </a:r>
          </a:p>
          <a:p>
            <a:pPr marL="233363" indent="-233363" algn="l" defTabSz="912813" eaLnBrk="1" hangingPunct="1">
              <a:spcAft>
                <a:spcPct val="20000"/>
              </a:spcAft>
              <a:buFontTx/>
              <a:buChar char="•"/>
            </a:pPr>
            <a:r>
              <a:rPr lang="en-US" sz="2800">
                <a:solidFill>
                  <a:schemeClr val="tx1"/>
                </a:solidFill>
                <a:effectLst/>
                <a:latin typeface="Arial Narrow" charset="0"/>
              </a:rPr>
              <a:t>Same VI, viewed three different ways</a:t>
            </a:r>
          </a:p>
          <a:p>
            <a:pPr marL="233363" indent="-233363" algn="l" defTabSz="912813" eaLnBrk="1" hangingPunct="1">
              <a:spcAft>
                <a:spcPct val="20000"/>
              </a:spcAft>
              <a:buFontTx/>
              <a:buChar char="•"/>
            </a:pPr>
            <a:r>
              <a:rPr lang="en-US" sz="2800">
                <a:solidFill>
                  <a:schemeClr val="tx1"/>
                </a:solidFill>
                <a:effectLst/>
                <a:latin typeface="Arial Narrow" charset="0"/>
              </a:rPr>
              <a:t>Yellow field designates a standard VI</a:t>
            </a:r>
          </a:p>
          <a:p>
            <a:pPr marL="233363" indent="-233363" algn="l" defTabSz="912813" eaLnBrk="1" hangingPunct="1">
              <a:spcAft>
                <a:spcPct val="20000"/>
              </a:spcAft>
              <a:buFontTx/>
              <a:buChar char="•"/>
            </a:pPr>
            <a:r>
              <a:rPr lang="en-US" sz="2800">
                <a:solidFill>
                  <a:schemeClr val="tx1"/>
                </a:solidFill>
                <a:effectLst/>
                <a:latin typeface="Arial Narrow" charset="0"/>
              </a:rPr>
              <a:t>Blue field designates an Express VI</a:t>
            </a:r>
          </a:p>
        </p:txBody>
      </p:sp>
      <p:graphicFrame>
        <p:nvGraphicFramePr>
          <p:cNvPr id="342023" name="Object 7"/>
          <p:cNvGraphicFramePr>
            <a:graphicFrameLocks noChangeAspect="1"/>
          </p:cNvGraphicFramePr>
          <p:nvPr/>
        </p:nvGraphicFramePr>
        <p:xfrm>
          <a:off x="3471863" y="1849438"/>
          <a:ext cx="1352550" cy="1312862"/>
        </p:xfrm>
        <a:graphic>
          <a:graphicData uri="http://schemas.openxmlformats.org/presentationml/2006/ole">
            <mc:AlternateContent xmlns:mc="http://schemas.openxmlformats.org/markup-compatibility/2006">
              <mc:Choice xmlns:v="urn:schemas-microsoft-com:vml" Requires="v">
                <p:oleObj spid="_x0000_s342024" name="Bitmap Image" r:id="rId6" imgW="971686" imgH="942857" progId="Paint.Picture">
                  <p:embed/>
                </p:oleObj>
              </mc:Choice>
              <mc:Fallback>
                <p:oleObj name="Bitmap Image" r:id="rId6" imgW="971686" imgH="942857"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863" y="1849438"/>
                        <a:ext cx="1352550"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SubVIs</a:t>
            </a:r>
          </a:p>
        </p:txBody>
      </p:sp>
      <p:sp>
        <p:nvSpPr>
          <p:cNvPr id="30723" name="Rectangle 3"/>
          <p:cNvSpPr>
            <a:spLocks noGrp="1" noChangeArrowheads="1"/>
          </p:cNvSpPr>
          <p:nvPr>
            <p:ph type="body" idx="1"/>
          </p:nvPr>
        </p:nvSpPr>
        <p:spPr>
          <a:xfrm>
            <a:off x="309563" y="1123950"/>
            <a:ext cx="8834437" cy="3352800"/>
          </a:xfrm>
        </p:spPr>
        <p:txBody>
          <a:bodyPr/>
          <a:lstStyle/>
          <a:p>
            <a:r>
              <a:rPr lang="en-US" sz="2800">
                <a:latin typeface="Arial" charset="0"/>
              </a:rPr>
              <a:t>A SubVI is a VI that can be used within another VI</a:t>
            </a:r>
          </a:p>
          <a:p>
            <a:r>
              <a:rPr lang="en-US" sz="2800">
                <a:latin typeface="Arial" charset="0"/>
              </a:rPr>
              <a:t>Similar to a subroutine</a:t>
            </a:r>
          </a:p>
          <a:p>
            <a:r>
              <a:rPr lang="en-US" sz="2800">
                <a:latin typeface="Arial" charset="0"/>
              </a:rPr>
              <a:t>Advantages</a:t>
            </a:r>
          </a:p>
          <a:p>
            <a:pPr lvl="1"/>
            <a:r>
              <a:rPr lang="en-US" sz="2400">
                <a:latin typeface="Arial" charset="0"/>
              </a:rPr>
              <a:t>Modular</a:t>
            </a:r>
          </a:p>
          <a:p>
            <a:pPr lvl="1"/>
            <a:r>
              <a:rPr lang="en-US" sz="2400">
                <a:latin typeface="Arial" charset="0"/>
              </a:rPr>
              <a:t>Easier to debug</a:t>
            </a:r>
          </a:p>
          <a:p>
            <a:pPr lvl="1"/>
            <a:r>
              <a:rPr lang="en-US" sz="2400">
                <a:latin typeface="Arial" charset="0"/>
              </a:rPr>
              <a:t>Don</a:t>
            </a:r>
            <a:r>
              <a:rPr lang="ja-JP" altLang="en-US" sz="2400">
                <a:latin typeface="Arial"/>
              </a:rPr>
              <a:t>’</a:t>
            </a:r>
            <a:r>
              <a:rPr lang="en-US" sz="2400">
                <a:latin typeface="Arial" charset="0"/>
              </a:rPr>
              <a:t>t have to recreate code</a:t>
            </a:r>
          </a:p>
          <a:p>
            <a:pPr lvl="1"/>
            <a:r>
              <a:rPr lang="en-US" sz="2400">
                <a:latin typeface="Arial" charset="0"/>
              </a:rPr>
              <a:t>Require less memory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85763" y="231775"/>
            <a:ext cx="7613650" cy="854075"/>
          </a:xfrm>
        </p:spPr>
        <p:txBody>
          <a:bodyPr/>
          <a:lstStyle/>
          <a:p>
            <a:r>
              <a:rPr lang="en-US"/>
              <a:t>Icon and Connector</a:t>
            </a:r>
          </a:p>
        </p:txBody>
      </p:sp>
      <p:sp>
        <p:nvSpPr>
          <p:cNvPr id="172035" name="Rectangle 3"/>
          <p:cNvSpPr>
            <a:spLocks noGrp="1" noChangeArrowheads="1"/>
          </p:cNvSpPr>
          <p:nvPr>
            <p:ph type="body" idx="1"/>
          </p:nvPr>
        </p:nvSpPr>
        <p:spPr>
          <a:xfrm>
            <a:off x="2971800" y="2743200"/>
            <a:ext cx="5638800" cy="2819400"/>
          </a:xfrm>
        </p:spPr>
        <p:txBody>
          <a:bodyPr/>
          <a:lstStyle/>
          <a:p>
            <a:pPr>
              <a:lnSpc>
                <a:spcPct val="115000"/>
              </a:lnSpc>
              <a:spcBef>
                <a:spcPct val="50000"/>
              </a:spcBef>
            </a:pPr>
            <a:r>
              <a:rPr lang="en-US" sz="2800" b="1"/>
              <a:t>An icon represents a VI in other block diagrams</a:t>
            </a:r>
          </a:p>
          <a:p>
            <a:pPr>
              <a:lnSpc>
                <a:spcPct val="115000"/>
              </a:lnSpc>
              <a:spcBef>
                <a:spcPct val="50000"/>
              </a:spcBef>
            </a:pPr>
            <a:r>
              <a:rPr lang="en-US" sz="2800" b="1"/>
              <a:t>A connector shows available terminals for data transfer</a:t>
            </a:r>
          </a:p>
          <a:p>
            <a:pPr>
              <a:lnSpc>
                <a:spcPct val="90000"/>
              </a:lnSpc>
            </a:pPr>
            <a:endParaRPr lang="en-US" sz="2400" b="1"/>
          </a:p>
        </p:txBody>
      </p:sp>
      <p:sp>
        <p:nvSpPr>
          <p:cNvPr id="172036" name="Rectangle 4"/>
          <p:cNvSpPr>
            <a:spLocks noChangeArrowheads="1"/>
          </p:cNvSpPr>
          <p:nvPr/>
        </p:nvSpPr>
        <p:spPr bwMode="auto">
          <a:xfrm>
            <a:off x="4479925" y="3170238"/>
            <a:ext cx="1997075" cy="5191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lang="en-US" sz="2800" b="1">
              <a:solidFill>
                <a:schemeClr val="tx2"/>
              </a:solidFill>
              <a:effectLst/>
              <a:latin typeface="Arial" charset="0"/>
            </a:endParaRPr>
          </a:p>
        </p:txBody>
      </p:sp>
      <p:pic>
        <p:nvPicPr>
          <p:cNvPr id="1720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4141788"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72038" name="Group 6"/>
          <p:cNvGrpSpPr>
            <a:grpSpLocks/>
          </p:cNvGrpSpPr>
          <p:nvPr/>
        </p:nvGrpSpPr>
        <p:grpSpPr bwMode="auto">
          <a:xfrm>
            <a:off x="1143000" y="2368550"/>
            <a:ext cx="914400" cy="1096963"/>
            <a:chOff x="772" y="1492"/>
            <a:chExt cx="576" cy="691"/>
          </a:xfrm>
        </p:grpSpPr>
        <p:grpSp>
          <p:nvGrpSpPr>
            <p:cNvPr id="172039" name="Group 7"/>
            <p:cNvGrpSpPr>
              <a:grpSpLocks/>
            </p:cNvGrpSpPr>
            <p:nvPr/>
          </p:nvGrpSpPr>
          <p:grpSpPr bwMode="auto">
            <a:xfrm>
              <a:off x="772" y="1492"/>
              <a:ext cx="576" cy="528"/>
              <a:chOff x="772" y="1492"/>
              <a:chExt cx="576" cy="528"/>
            </a:xfrm>
          </p:grpSpPr>
          <p:pic>
            <p:nvPicPr>
              <p:cNvPr id="17204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 y="1525"/>
                <a:ext cx="389"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2041" name="Rectangle 9"/>
              <p:cNvSpPr>
                <a:spLocks noChangeArrowheads="1"/>
              </p:cNvSpPr>
              <p:nvPr/>
            </p:nvSpPr>
            <p:spPr bwMode="auto">
              <a:xfrm>
                <a:off x="772" y="1492"/>
                <a:ext cx="96" cy="48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042" name="Rectangle 10"/>
              <p:cNvSpPr>
                <a:spLocks noChangeArrowheads="1"/>
              </p:cNvSpPr>
              <p:nvPr/>
            </p:nvSpPr>
            <p:spPr bwMode="auto">
              <a:xfrm>
                <a:off x="1252" y="1492"/>
                <a:ext cx="96" cy="52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2043" name="Rectangle 11"/>
            <p:cNvSpPr>
              <a:spLocks noChangeArrowheads="1"/>
            </p:cNvSpPr>
            <p:nvPr/>
          </p:nvSpPr>
          <p:spPr bwMode="auto">
            <a:xfrm>
              <a:off x="858" y="1974"/>
              <a:ext cx="412"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b="1">
                  <a:solidFill>
                    <a:srgbClr val="FFFFFF"/>
                  </a:solidFill>
                  <a:effectLst/>
                  <a:latin typeface="Arial" charset="0"/>
                </a:rPr>
                <a:t>Icon</a:t>
              </a:r>
            </a:p>
          </p:txBody>
        </p:sp>
      </p:grpSp>
      <p:grpSp>
        <p:nvGrpSpPr>
          <p:cNvPr id="172044" name="Group 12"/>
          <p:cNvGrpSpPr>
            <a:grpSpLocks/>
          </p:cNvGrpSpPr>
          <p:nvPr/>
        </p:nvGrpSpPr>
        <p:grpSpPr bwMode="auto">
          <a:xfrm>
            <a:off x="990600" y="3810000"/>
            <a:ext cx="1644650" cy="1550988"/>
            <a:chOff x="666" y="2358"/>
            <a:chExt cx="1036" cy="977"/>
          </a:xfrm>
        </p:grpSpPr>
        <p:grpSp>
          <p:nvGrpSpPr>
            <p:cNvPr id="172045" name="Group 13"/>
            <p:cNvGrpSpPr>
              <a:grpSpLocks/>
            </p:cNvGrpSpPr>
            <p:nvPr/>
          </p:nvGrpSpPr>
          <p:grpSpPr bwMode="auto">
            <a:xfrm>
              <a:off x="820" y="2692"/>
              <a:ext cx="432" cy="480"/>
              <a:chOff x="820" y="2692"/>
              <a:chExt cx="432" cy="480"/>
            </a:xfrm>
          </p:grpSpPr>
          <p:pic>
            <p:nvPicPr>
              <p:cNvPr id="172046"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 y="2740"/>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2047" name="Rectangle 15"/>
              <p:cNvSpPr>
                <a:spLocks noChangeArrowheads="1"/>
              </p:cNvSpPr>
              <p:nvPr/>
            </p:nvSpPr>
            <p:spPr bwMode="auto">
              <a:xfrm>
                <a:off x="820" y="2692"/>
                <a:ext cx="48" cy="48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2048" name="Rectangle 16"/>
            <p:cNvSpPr>
              <a:spLocks noChangeArrowheads="1"/>
            </p:cNvSpPr>
            <p:nvPr/>
          </p:nvSpPr>
          <p:spPr bwMode="auto">
            <a:xfrm>
              <a:off x="666" y="3126"/>
              <a:ext cx="8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b="1">
                  <a:solidFill>
                    <a:srgbClr val="FFFFFF"/>
                  </a:solidFill>
                  <a:effectLst/>
                  <a:latin typeface="Arial" charset="0"/>
                </a:rPr>
                <a:t>Connector</a:t>
              </a:r>
            </a:p>
          </p:txBody>
        </p:sp>
        <p:sp>
          <p:nvSpPr>
            <p:cNvPr id="172049" name="Rectangle 17"/>
            <p:cNvSpPr>
              <a:spLocks noChangeArrowheads="1"/>
            </p:cNvSpPr>
            <p:nvPr/>
          </p:nvSpPr>
          <p:spPr bwMode="auto">
            <a:xfrm>
              <a:off x="906" y="2358"/>
              <a:ext cx="79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1" hangingPunct="1">
                <a:lnSpc>
                  <a:spcPct val="87000"/>
                </a:lnSpc>
              </a:pPr>
              <a:r>
                <a:rPr lang="en-US" sz="1800" b="1">
                  <a:solidFill>
                    <a:srgbClr val="FFFFFF"/>
                  </a:solidFill>
                  <a:effectLst/>
                  <a:latin typeface="Arial" charset="0"/>
                </a:rPr>
                <a:t>Terminals</a:t>
              </a:r>
            </a:p>
          </p:txBody>
        </p:sp>
        <p:sp>
          <p:nvSpPr>
            <p:cNvPr id="172050" name="Line 18"/>
            <p:cNvSpPr>
              <a:spLocks noChangeShapeType="1"/>
            </p:cNvSpPr>
            <p:nvPr/>
          </p:nvSpPr>
          <p:spPr bwMode="auto">
            <a:xfrm flipH="1">
              <a:off x="1012" y="2548"/>
              <a:ext cx="192"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051" name="Line 19"/>
            <p:cNvSpPr>
              <a:spLocks noChangeShapeType="1"/>
            </p:cNvSpPr>
            <p:nvPr/>
          </p:nvSpPr>
          <p:spPr bwMode="auto">
            <a:xfrm flipH="1">
              <a:off x="1156" y="2548"/>
              <a:ext cx="48"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143000"/>
            <a:ext cx="73469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6" name="Rectangle 2"/>
          <p:cNvSpPr>
            <a:spLocks noGrp="1" noChangeArrowheads="1"/>
          </p:cNvSpPr>
          <p:nvPr>
            <p:ph type="title"/>
          </p:nvPr>
        </p:nvSpPr>
        <p:spPr/>
        <p:txBody>
          <a:bodyPr/>
          <a:lstStyle/>
          <a:p>
            <a:r>
              <a:rPr lang="en-US"/>
              <a:t>SubVIs</a:t>
            </a:r>
          </a:p>
        </p:txBody>
      </p:sp>
      <p:sp>
        <p:nvSpPr>
          <p:cNvPr id="31771" name="Text Box 27"/>
          <p:cNvSpPr txBox="1">
            <a:spLocks noChangeArrowheads="1"/>
          </p:cNvSpPr>
          <p:nvPr/>
        </p:nvSpPr>
        <p:spPr bwMode="auto">
          <a:xfrm>
            <a:off x="4187825" y="663575"/>
            <a:ext cx="3187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F3300"/>
                </a:solidFill>
                <a:effectLst>
                  <a:outerShdw blurRad="38100" dist="38100" dir="2700000" algn="tl">
                    <a:srgbClr val="DDDDDD"/>
                  </a:outerShdw>
                </a:effectLst>
              </a:rPr>
              <a:t>Sub VIs</a:t>
            </a:r>
          </a:p>
        </p:txBody>
      </p:sp>
      <p:sp>
        <p:nvSpPr>
          <p:cNvPr id="31772" name="Line 28"/>
          <p:cNvSpPr>
            <a:spLocks noChangeShapeType="1"/>
          </p:cNvSpPr>
          <p:nvPr/>
        </p:nvSpPr>
        <p:spPr bwMode="auto">
          <a:xfrm flipH="1">
            <a:off x="3881438" y="1123950"/>
            <a:ext cx="1651000" cy="226695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3" name="Line 29"/>
          <p:cNvSpPr>
            <a:spLocks noChangeShapeType="1"/>
          </p:cNvSpPr>
          <p:nvPr/>
        </p:nvSpPr>
        <p:spPr bwMode="auto">
          <a:xfrm flipH="1">
            <a:off x="2306638" y="1123950"/>
            <a:ext cx="3225800" cy="157480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Steps to Create a SubVI</a:t>
            </a:r>
          </a:p>
        </p:txBody>
      </p:sp>
      <p:sp>
        <p:nvSpPr>
          <p:cNvPr id="176131" name="Rectangle 3"/>
          <p:cNvSpPr>
            <a:spLocks noGrp="1" noChangeArrowheads="1"/>
          </p:cNvSpPr>
          <p:nvPr>
            <p:ph type="body" idx="1"/>
          </p:nvPr>
        </p:nvSpPr>
        <p:spPr/>
        <p:txBody>
          <a:bodyPr/>
          <a:lstStyle/>
          <a:p>
            <a:r>
              <a:rPr lang="en-US"/>
              <a:t>Create the Icon</a:t>
            </a:r>
          </a:p>
          <a:p>
            <a:r>
              <a:rPr lang="en-US"/>
              <a:t>Create the Connector</a:t>
            </a:r>
          </a:p>
          <a:p>
            <a:r>
              <a:rPr lang="en-US"/>
              <a:t>Assign Terminals</a:t>
            </a:r>
          </a:p>
          <a:p>
            <a:r>
              <a:rPr lang="en-US"/>
              <a:t>Save the VI</a:t>
            </a:r>
          </a:p>
          <a:p>
            <a:r>
              <a:rPr lang="en-US"/>
              <a:t>Insert the VI into a Top Level VI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Create the Icon</a:t>
            </a:r>
          </a:p>
        </p:txBody>
      </p:sp>
      <p:sp>
        <p:nvSpPr>
          <p:cNvPr id="32771" name="Rectangle 3"/>
          <p:cNvSpPr>
            <a:spLocks noGrp="1" noChangeArrowheads="1"/>
          </p:cNvSpPr>
          <p:nvPr>
            <p:ph type="body" sz="half" idx="1"/>
          </p:nvPr>
        </p:nvSpPr>
        <p:spPr>
          <a:xfrm>
            <a:off x="381000" y="1219200"/>
            <a:ext cx="5029200" cy="1143000"/>
          </a:xfrm>
        </p:spPr>
        <p:txBody>
          <a:bodyPr/>
          <a:lstStyle/>
          <a:p>
            <a:r>
              <a:rPr lang="en-US" sz="2800">
                <a:latin typeface="Arial" charset="0"/>
              </a:rPr>
              <a:t>Right-click on the icon in the block diagram or front panel</a:t>
            </a:r>
          </a:p>
        </p:txBody>
      </p:sp>
      <p:pic>
        <p:nvPicPr>
          <p:cNvPr id="32773"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30375" y="2354263"/>
            <a:ext cx="5505450" cy="3195637"/>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Create the Connector</a:t>
            </a:r>
          </a:p>
        </p:txBody>
      </p:sp>
      <p:pic>
        <p:nvPicPr>
          <p:cNvPr id="33803" name="Picture 11"/>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5788" y="1752600"/>
            <a:ext cx="5000625" cy="3111500"/>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33795" name="Rectangle 3"/>
          <p:cNvSpPr>
            <a:spLocks noChangeArrowheads="1"/>
          </p:cNvSpPr>
          <p:nvPr/>
        </p:nvSpPr>
        <p:spPr bwMode="auto">
          <a:xfrm>
            <a:off x="1219200" y="1219200"/>
            <a:ext cx="6796088" cy="4095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87000"/>
              </a:lnSpc>
            </a:pPr>
            <a:r>
              <a:rPr lang="en-US" b="1">
                <a:solidFill>
                  <a:schemeClr val="tx1"/>
                </a:solidFill>
                <a:effectLst/>
                <a:latin typeface="Arial" charset="0"/>
              </a:rPr>
              <a:t>Right click on the icon pane (front panel only)</a:t>
            </a:r>
          </a:p>
        </p:txBody>
      </p:sp>
      <p:graphicFrame>
        <p:nvGraphicFramePr>
          <p:cNvPr id="33805" name="Object 13"/>
          <p:cNvGraphicFramePr>
            <a:graphicFrameLocks noChangeAspect="1"/>
          </p:cNvGraphicFramePr>
          <p:nvPr>
            <p:ph sz="half" idx="2"/>
          </p:nvPr>
        </p:nvGraphicFramePr>
        <p:xfrm>
          <a:off x="5410200" y="2362200"/>
          <a:ext cx="1893888" cy="3124200"/>
        </p:xfrm>
        <a:graphic>
          <a:graphicData uri="http://schemas.openxmlformats.org/presentationml/2006/ole">
            <mc:AlternateContent xmlns:mc="http://schemas.openxmlformats.org/markup-compatibility/2006">
              <mc:Choice xmlns:v="urn:schemas-microsoft-com:vml" Requires="v">
                <p:oleObj spid="_x0000_s33807" name="Image" r:id="rId5" imgW="1880692" imgH="3100600" progId="Photoshop.Image.4">
                  <p:embed/>
                </p:oleObj>
              </mc:Choice>
              <mc:Fallback>
                <p:oleObj name="Image" r:id="rId5" imgW="1880692" imgH="3100600" progId="Photoshop.Image.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62200"/>
                        <a:ext cx="1893888" cy="3124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Section I</a:t>
            </a:r>
          </a:p>
        </p:txBody>
      </p:sp>
      <p:sp>
        <p:nvSpPr>
          <p:cNvPr id="12291" name="Rectangle 3"/>
          <p:cNvSpPr>
            <a:spLocks noGrp="1" noChangeArrowheads="1"/>
          </p:cNvSpPr>
          <p:nvPr>
            <p:ph type="body" idx="1"/>
          </p:nvPr>
        </p:nvSpPr>
        <p:spPr/>
        <p:txBody>
          <a:bodyPr/>
          <a:lstStyle/>
          <a:p>
            <a:r>
              <a:rPr lang="en-US"/>
              <a:t>LabVIEW terms</a:t>
            </a:r>
          </a:p>
          <a:p>
            <a:r>
              <a:rPr lang="en-US"/>
              <a:t>Components of a LabVIEW application</a:t>
            </a:r>
          </a:p>
          <a:p>
            <a:r>
              <a:rPr lang="en-US"/>
              <a:t>LabVIEW programming tools</a:t>
            </a:r>
          </a:p>
          <a:p>
            <a:r>
              <a:rPr lang="en-US"/>
              <a:t>Creating an application in LabVIEW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1447800"/>
            <a:ext cx="6553200" cy="4076700"/>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34818" name="Rectangle 2"/>
          <p:cNvSpPr>
            <a:spLocks noGrp="1" noChangeArrowheads="1"/>
          </p:cNvSpPr>
          <p:nvPr>
            <p:ph type="title"/>
          </p:nvPr>
        </p:nvSpPr>
        <p:spPr/>
        <p:txBody>
          <a:bodyPr/>
          <a:lstStyle/>
          <a:p>
            <a:r>
              <a:rPr lang="en-US"/>
              <a:t>Assign Terminals</a:t>
            </a:r>
          </a:p>
        </p:txBody>
      </p:sp>
      <p:graphicFrame>
        <p:nvGraphicFramePr>
          <p:cNvPr id="34820" name="Object 4"/>
          <p:cNvGraphicFramePr>
            <a:graphicFrameLocks/>
          </p:cNvGraphicFramePr>
          <p:nvPr/>
        </p:nvGraphicFramePr>
        <p:xfrm>
          <a:off x="7696200" y="2209800"/>
          <a:ext cx="533400" cy="457200"/>
        </p:xfrm>
        <a:graphic>
          <a:graphicData uri="http://schemas.openxmlformats.org/presentationml/2006/ole">
            <mc:AlternateContent xmlns:mc="http://schemas.openxmlformats.org/markup-compatibility/2006">
              <mc:Choice xmlns:v="urn:schemas-microsoft-com:vml" Requires="v">
                <p:oleObj spid="_x0000_s34825" name="Bitmap Image" r:id="rId5" imgW="296640" imgH="288720" progId="Paint.Picture">
                  <p:embed/>
                </p:oleObj>
              </mc:Choice>
              <mc:Fallback>
                <p:oleObj name="Bitmap Image" r:id="rId5" imgW="296640" imgH="288720" progId="Paint.Picture">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209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21" name="Line 5"/>
          <p:cNvSpPr>
            <a:spLocks noChangeShapeType="1"/>
          </p:cNvSpPr>
          <p:nvPr/>
        </p:nvSpPr>
        <p:spPr bwMode="auto">
          <a:xfrm flipH="1" flipV="1">
            <a:off x="6934200" y="2133600"/>
            <a:ext cx="838200" cy="1524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2" name="Line 6"/>
          <p:cNvSpPr>
            <a:spLocks noChangeShapeType="1"/>
          </p:cNvSpPr>
          <p:nvPr/>
        </p:nvSpPr>
        <p:spPr bwMode="auto">
          <a:xfrm flipH="1">
            <a:off x="2286000" y="2286000"/>
            <a:ext cx="54864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Save The VI</a:t>
            </a:r>
          </a:p>
        </p:txBody>
      </p:sp>
      <p:sp>
        <p:nvSpPr>
          <p:cNvPr id="380931" name="Rectangle 3"/>
          <p:cNvSpPr>
            <a:spLocks noGrp="1" noChangeArrowheads="1"/>
          </p:cNvSpPr>
          <p:nvPr>
            <p:ph type="body" idx="1"/>
          </p:nvPr>
        </p:nvSpPr>
        <p:spPr/>
        <p:txBody>
          <a:bodyPr/>
          <a:lstStyle/>
          <a:p>
            <a:r>
              <a:rPr lang="en-US" sz="2800">
                <a:latin typeface="Arial" charset="0"/>
              </a:rPr>
              <a:t>Choose an Easy to Remember Location</a:t>
            </a:r>
          </a:p>
          <a:p>
            <a:r>
              <a:rPr lang="en-US" sz="2800">
                <a:latin typeface="Arial" charset="0"/>
              </a:rPr>
              <a:t>Organize by Functionality</a:t>
            </a:r>
          </a:p>
          <a:p>
            <a:pPr lvl="1"/>
            <a:r>
              <a:rPr lang="en-US" sz="2400">
                <a:latin typeface="Arial" charset="0"/>
              </a:rPr>
              <a:t>Save Similar VIs into one directory (e.g. Math Utilities)</a:t>
            </a:r>
          </a:p>
          <a:p>
            <a:r>
              <a:rPr lang="en-US" sz="2800">
                <a:latin typeface="Arial" charset="0"/>
              </a:rPr>
              <a:t>Organize by Application</a:t>
            </a:r>
          </a:p>
          <a:p>
            <a:pPr lvl="1"/>
            <a:r>
              <a:rPr lang="en-US" sz="2400">
                <a:latin typeface="Arial" charset="0"/>
              </a:rPr>
              <a:t>Save all VIs Used for a Specific Application into one directory  or library file (e.g. Lab 1 – Frequency Response)</a:t>
            </a:r>
          </a:p>
          <a:p>
            <a:pPr lvl="2"/>
            <a:r>
              <a:rPr lang="en-US" sz="2000">
                <a:latin typeface="Arial" charset="0"/>
              </a:rPr>
              <a:t>Library Files (.llbs) combine many VI</a:t>
            </a:r>
            <a:r>
              <a:rPr lang="ja-JP" altLang="en-US" sz="2000">
                <a:latin typeface="Arial"/>
              </a:rPr>
              <a:t>’</a:t>
            </a:r>
            <a:r>
              <a:rPr lang="en-US" sz="2000">
                <a:latin typeface="Arial" charset="0"/>
              </a:rPr>
              <a:t>s into a single file, ideal for transferring entire applications across computers</a:t>
            </a:r>
          </a:p>
          <a:p>
            <a:pPr lvl="2"/>
            <a:endParaRPr lang="en-US" sz="200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2978" name="Object 2"/>
          <p:cNvGraphicFramePr>
            <a:graphicFrameLocks noChangeAspect="1"/>
          </p:cNvGraphicFramePr>
          <p:nvPr>
            <p:ph sz="half" idx="2"/>
          </p:nvPr>
        </p:nvGraphicFramePr>
        <p:xfrm>
          <a:off x="727075" y="3313113"/>
          <a:ext cx="4191000" cy="2109787"/>
        </p:xfrm>
        <a:graphic>
          <a:graphicData uri="http://schemas.openxmlformats.org/presentationml/2006/ole">
            <mc:AlternateContent xmlns:mc="http://schemas.openxmlformats.org/markup-compatibility/2006">
              <mc:Choice xmlns:v="urn:schemas-microsoft-com:vml" Requires="v">
                <p:oleObj spid="_x0000_s382987" name="Bitmap Image" r:id="rId4" imgW="4296375" imgH="2161905" progId="Paint.Picture">
                  <p:embed/>
                </p:oleObj>
              </mc:Choice>
              <mc:Fallback>
                <p:oleObj name="Bitmap Image" r:id="rId4" imgW="4296375" imgH="2161905"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3313113"/>
                        <a:ext cx="4191000" cy="2109787"/>
                      </a:xfrm>
                      <a:prstGeom prst="rect">
                        <a:avLst/>
                      </a:prstGeom>
                    </p:spPr>
                  </p:pic>
                </p:oleObj>
              </mc:Fallback>
            </mc:AlternateContent>
          </a:graphicData>
        </a:graphic>
      </p:graphicFrame>
      <p:sp>
        <p:nvSpPr>
          <p:cNvPr id="382979" name="Rectangle 3"/>
          <p:cNvSpPr>
            <a:spLocks noGrp="1" noChangeArrowheads="1"/>
          </p:cNvSpPr>
          <p:nvPr>
            <p:ph type="title"/>
          </p:nvPr>
        </p:nvSpPr>
        <p:spPr/>
        <p:txBody>
          <a:bodyPr/>
          <a:lstStyle/>
          <a:p>
            <a:r>
              <a:rPr lang="en-US"/>
              <a:t>Insert the SubVI into a Top Level VI</a:t>
            </a:r>
          </a:p>
        </p:txBody>
      </p:sp>
      <p:sp>
        <p:nvSpPr>
          <p:cNvPr id="382980" name="Rectangle 4"/>
          <p:cNvSpPr>
            <a:spLocks noChangeArrowheads="1"/>
          </p:cNvSpPr>
          <p:nvPr/>
        </p:nvSpPr>
        <p:spPr bwMode="auto">
          <a:xfrm>
            <a:off x="347663" y="1239838"/>
            <a:ext cx="6529387"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p>
            <a:pPr marL="230188" indent="-230188" algn="l" eaLnBrk="1" hangingPunct="1">
              <a:lnSpc>
                <a:spcPct val="116000"/>
              </a:lnSpc>
              <a:spcBef>
                <a:spcPct val="40000"/>
              </a:spcBef>
            </a:pPr>
            <a:r>
              <a:rPr lang="en-US" sz="2800" b="1">
                <a:solidFill>
                  <a:schemeClr val="tx1"/>
                </a:solidFill>
                <a:effectLst/>
                <a:latin typeface="Arial" charset="0"/>
              </a:rPr>
              <a:t>Accessing user-made subVIs</a:t>
            </a:r>
          </a:p>
          <a:p>
            <a:pPr marL="635000" lvl="1" indent="-177800" algn="l" eaLnBrk="1" hangingPunct="1"/>
            <a:r>
              <a:rPr lang="en-US" b="1">
                <a:solidFill>
                  <a:schemeClr val="tx1"/>
                </a:solidFill>
                <a:effectLst/>
                <a:latin typeface="Arial" charset="0"/>
              </a:rPr>
              <a:t>Functions &gt;&gt;All Functions &gt;&gt; Select a VI</a:t>
            </a:r>
          </a:p>
          <a:p>
            <a:pPr marL="230188" indent="-230188" algn="l" eaLnBrk="1" hangingPunct="1"/>
            <a:r>
              <a:rPr lang="en-US" b="1">
                <a:solidFill>
                  <a:schemeClr val="tx1"/>
                </a:solidFill>
                <a:effectLst/>
                <a:latin typeface="Arial" charset="0"/>
              </a:rPr>
              <a:t>Or  </a:t>
            </a:r>
          </a:p>
          <a:p>
            <a:pPr marL="635000" lvl="1" indent="-177800" algn="l" eaLnBrk="1" hangingPunct="1"/>
            <a:r>
              <a:rPr lang="en-US" b="1">
                <a:solidFill>
                  <a:schemeClr val="tx1"/>
                </a:solidFill>
                <a:effectLst/>
                <a:latin typeface="Arial" charset="0"/>
              </a:rPr>
              <a:t> Drag icon onto target diagram</a:t>
            </a:r>
          </a:p>
        </p:txBody>
      </p:sp>
      <p:grpSp>
        <p:nvGrpSpPr>
          <p:cNvPr id="382981" name="Group 5"/>
          <p:cNvGrpSpPr>
            <a:grpSpLocks/>
          </p:cNvGrpSpPr>
          <p:nvPr/>
        </p:nvGrpSpPr>
        <p:grpSpPr bwMode="auto">
          <a:xfrm>
            <a:off x="4264025" y="4811713"/>
            <a:ext cx="127000" cy="215900"/>
            <a:chOff x="2549" y="3036"/>
            <a:chExt cx="80" cy="136"/>
          </a:xfrm>
        </p:grpSpPr>
        <p:sp useBgFill="1">
          <p:nvSpPr>
            <p:cNvPr id="382982" name="AutoShape 6"/>
            <p:cNvSpPr>
              <a:spLocks noChangeArrowheads="1"/>
            </p:cNvSpPr>
            <p:nvPr/>
          </p:nvSpPr>
          <p:spPr bwMode="auto">
            <a:xfrm rot="19500000">
              <a:off x="2549" y="3036"/>
              <a:ext cx="68" cy="100"/>
            </a:xfrm>
            <a:prstGeom prst="triangle">
              <a:avLst>
                <a:gd name="adj" fmla="val 49995"/>
              </a:avLst>
            </a:prstGeom>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2983" name="Line 7"/>
            <p:cNvSpPr>
              <a:spLocks noChangeShapeType="1"/>
            </p:cNvSpPr>
            <p:nvPr/>
          </p:nvSpPr>
          <p:spPr bwMode="auto">
            <a:xfrm>
              <a:off x="2599" y="3114"/>
              <a:ext cx="30" cy="5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82984" name="Line 8"/>
          <p:cNvSpPr>
            <a:spLocks noChangeShapeType="1"/>
          </p:cNvSpPr>
          <p:nvPr/>
        </p:nvSpPr>
        <p:spPr bwMode="auto">
          <a:xfrm>
            <a:off x="3276600" y="3962400"/>
            <a:ext cx="604838" cy="503238"/>
          </a:xfrm>
          <a:prstGeom prst="line">
            <a:avLst/>
          </a:prstGeom>
          <a:noFill/>
          <a:ln w="19050">
            <a:solidFill>
              <a:srgbClr val="FF33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82985" name="Object 9"/>
          <p:cNvGraphicFramePr>
            <a:graphicFrameLocks noChangeAspect="1"/>
          </p:cNvGraphicFramePr>
          <p:nvPr>
            <p:ph sz="half" idx="1"/>
          </p:nvPr>
        </p:nvGraphicFramePr>
        <p:xfrm>
          <a:off x="7080250" y="1047750"/>
          <a:ext cx="1409700" cy="3333750"/>
        </p:xfrm>
        <a:graphic>
          <a:graphicData uri="http://schemas.openxmlformats.org/presentationml/2006/ole">
            <mc:AlternateContent xmlns:mc="http://schemas.openxmlformats.org/markup-compatibility/2006">
              <mc:Choice xmlns:v="urn:schemas-microsoft-com:vml" Requires="v">
                <p:oleObj spid="_x0000_s382988" name="Bitmap Image" r:id="rId6" imgW="1409897" imgH="3333333" progId="Paint.Picture">
                  <p:embed/>
                </p:oleObj>
              </mc:Choice>
              <mc:Fallback>
                <p:oleObj name="Bitmap Image" r:id="rId6" imgW="1409897" imgH="3333333"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0" y="1047750"/>
                        <a:ext cx="1409700" cy="3333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382986" name="Line 10"/>
          <p:cNvSpPr>
            <a:spLocks noChangeShapeType="1"/>
          </p:cNvSpPr>
          <p:nvPr/>
        </p:nvSpPr>
        <p:spPr bwMode="auto">
          <a:xfrm>
            <a:off x="5562600" y="2209800"/>
            <a:ext cx="1697038" cy="1757363"/>
          </a:xfrm>
          <a:prstGeom prst="line">
            <a:avLst/>
          </a:prstGeom>
          <a:noFill/>
          <a:ln w="19050">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Tips for Working in LabVIEW</a:t>
            </a:r>
          </a:p>
        </p:txBody>
      </p:sp>
      <p:sp>
        <p:nvSpPr>
          <p:cNvPr id="385027" name="Rectangle 3"/>
          <p:cNvSpPr>
            <a:spLocks noGrp="1" noChangeArrowheads="1"/>
          </p:cNvSpPr>
          <p:nvPr>
            <p:ph type="body" idx="1"/>
          </p:nvPr>
        </p:nvSpPr>
        <p:spPr/>
        <p:txBody>
          <a:bodyPr/>
          <a:lstStyle/>
          <a:p>
            <a:r>
              <a:rPr lang="en-US" sz="2800">
                <a:latin typeface="Arial" charset="0"/>
              </a:rPr>
              <a:t>Keystroke Shortcuts</a:t>
            </a:r>
          </a:p>
          <a:p>
            <a:pPr lvl="1"/>
            <a:r>
              <a:rPr lang="en-US" sz="2400">
                <a:latin typeface="Arial" charset="0"/>
              </a:rPr>
              <a:t>&lt;Ctrl-H&gt; – Activate/Deactivate Context Help Window</a:t>
            </a:r>
          </a:p>
          <a:p>
            <a:pPr lvl="1"/>
            <a:r>
              <a:rPr lang="en-US" sz="2400">
                <a:latin typeface="Arial" charset="0"/>
              </a:rPr>
              <a:t>&lt;Ctrl-B&gt; – Remove Broken Wires From Block Diagram</a:t>
            </a:r>
          </a:p>
          <a:p>
            <a:pPr lvl="1"/>
            <a:r>
              <a:rPr lang="en-US" sz="2400">
                <a:latin typeface="Arial" charset="0"/>
              </a:rPr>
              <a:t>&lt;Ctrl-E&gt; – Toggle Between Front Panel and Block Diagram</a:t>
            </a:r>
          </a:p>
          <a:p>
            <a:pPr lvl="1"/>
            <a:r>
              <a:rPr lang="en-US" sz="2400">
                <a:latin typeface="Arial" charset="0"/>
              </a:rPr>
              <a:t>&lt;Ctrl-Z&gt; – Undo (Also in Edit Menu)</a:t>
            </a:r>
          </a:p>
          <a:p>
            <a:r>
              <a:rPr lang="en-US" sz="2800">
                <a:latin typeface="Arial" charset="0"/>
              </a:rPr>
              <a:t>Tools » Options… – Set Preferences in LabVIEW</a:t>
            </a:r>
          </a:p>
          <a:p>
            <a:r>
              <a:rPr lang="en-US" sz="2800">
                <a:latin typeface="Arial" charset="0"/>
              </a:rPr>
              <a:t>VI Properties – Configure VI Appearance, Documentation,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Section III – Data Acquisition</a:t>
            </a:r>
            <a:endParaRPr lang="en-US" u="sng"/>
          </a:p>
        </p:txBody>
      </p:sp>
      <p:sp>
        <p:nvSpPr>
          <p:cNvPr id="387075" name="Rectangle 3"/>
          <p:cNvSpPr>
            <a:spLocks noGrp="1" noChangeArrowheads="1"/>
          </p:cNvSpPr>
          <p:nvPr>
            <p:ph type="body" idx="1"/>
          </p:nvPr>
        </p:nvSpPr>
        <p:spPr>
          <a:xfrm>
            <a:off x="381000" y="1587500"/>
            <a:ext cx="8534400" cy="2908300"/>
          </a:xfrm>
        </p:spPr>
        <p:txBody>
          <a:bodyPr/>
          <a:lstStyle/>
          <a:p>
            <a:r>
              <a:rPr lang="en-US" sz="2800">
                <a:latin typeface="Arial" charset="0"/>
              </a:rPr>
              <a:t>Data acquisition (DAQ) basics</a:t>
            </a:r>
          </a:p>
          <a:p>
            <a:r>
              <a:rPr lang="en-US" sz="2800">
                <a:latin typeface="Arial" charset="0"/>
              </a:rPr>
              <a:t>Connecting Signals</a:t>
            </a:r>
          </a:p>
          <a:p>
            <a:r>
              <a:rPr lang="en-US" sz="2800">
                <a:latin typeface="Arial" charset="0"/>
              </a:rPr>
              <a:t>Simple DAQ application</a:t>
            </a:r>
            <a:endParaRPr lang="en-US" sz="2800"/>
          </a:p>
        </p:txBody>
      </p:sp>
      <p:grpSp>
        <p:nvGrpSpPr>
          <p:cNvPr id="387076" name="Group 4"/>
          <p:cNvGrpSpPr>
            <a:grpSpLocks/>
          </p:cNvGrpSpPr>
          <p:nvPr/>
        </p:nvGrpSpPr>
        <p:grpSpPr bwMode="auto">
          <a:xfrm>
            <a:off x="6551613" y="3332163"/>
            <a:ext cx="2514600" cy="2547937"/>
            <a:chOff x="4032" y="2304"/>
            <a:chExt cx="1584" cy="1605"/>
          </a:xfrm>
        </p:grpSpPr>
        <p:grpSp>
          <p:nvGrpSpPr>
            <p:cNvPr id="387077" name="Group 5"/>
            <p:cNvGrpSpPr>
              <a:grpSpLocks/>
            </p:cNvGrpSpPr>
            <p:nvPr/>
          </p:nvGrpSpPr>
          <p:grpSpPr bwMode="auto">
            <a:xfrm>
              <a:off x="4032" y="2544"/>
              <a:ext cx="1579" cy="1365"/>
              <a:chOff x="3936" y="2552"/>
              <a:chExt cx="1579" cy="1365"/>
            </a:xfrm>
          </p:grpSpPr>
          <p:sp>
            <p:nvSpPr>
              <p:cNvPr id="387078" name="Freeform 6"/>
              <p:cNvSpPr>
                <a:spLocks/>
              </p:cNvSpPr>
              <p:nvPr/>
            </p:nvSpPr>
            <p:spPr bwMode="auto">
              <a:xfrm>
                <a:off x="4263" y="3529"/>
                <a:ext cx="1248" cy="359"/>
              </a:xfrm>
              <a:custGeom>
                <a:avLst/>
                <a:gdLst>
                  <a:gd name="T0" fmla="*/ 409 w 2497"/>
                  <a:gd name="T1" fmla="*/ 0 h 718"/>
                  <a:gd name="T2" fmla="*/ 0 w 2497"/>
                  <a:gd name="T3" fmla="*/ 157 h 718"/>
                  <a:gd name="T4" fmla="*/ 19 w 2497"/>
                  <a:gd name="T5" fmla="*/ 653 h 718"/>
                  <a:gd name="T6" fmla="*/ 2387 w 2497"/>
                  <a:gd name="T7" fmla="*/ 718 h 718"/>
                  <a:gd name="T8" fmla="*/ 2497 w 2497"/>
                  <a:gd name="T9" fmla="*/ 520 h 718"/>
                  <a:gd name="T10" fmla="*/ 2479 w 2497"/>
                  <a:gd name="T11" fmla="*/ 5 h 718"/>
                  <a:gd name="T12" fmla="*/ 1549 w 2497"/>
                  <a:gd name="T13" fmla="*/ 0 h 718"/>
                  <a:gd name="T14" fmla="*/ 409 w 2497"/>
                  <a:gd name="T15" fmla="*/ 0 h 718"/>
                  <a:gd name="T16" fmla="*/ 409 w 2497"/>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7" h="718">
                    <a:moveTo>
                      <a:pt x="409" y="0"/>
                    </a:moveTo>
                    <a:lnTo>
                      <a:pt x="0" y="157"/>
                    </a:lnTo>
                    <a:lnTo>
                      <a:pt x="19" y="653"/>
                    </a:lnTo>
                    <a:lnTo>
                      <a:pt x="2387" y="718"/>
                    </a:lnTo>
                    <a:lnTo>
                      <a:pt x="2497" y="520"/>
                    </a:lnTo>
                    <a:lnTo>
                      <a:pt x="2479" y="5"/>
                    </a:lnTo>
                    <a:lnTo>
                      <a:pt x="1549" y="0"/>
                    </a:lnTo>
                    <a:lnTo>
                      <a:pt x="409" y="0"/>
                    </a:lnTo>
                    <a:lnTo>
                      <a:pt x="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79" name="Freeform 7"/>
              <p:cNvSpPr>
                <a:spLocks/>
              </p:cNvSpPr>
              <p:nvPr/>
            </p:nvSpPr>
            <p:spPr bwMode="auto">
              <a:xfrm>
                <a:off x="4419" y="2553"/>
                <a:ext cx="989" cy="847"/>
              </a:xfrm>
              <a:custGeom>
                <a:avLst/>
                <a:gdLst>
                  <a:gd name="T0" fmla="*/ 64 w 1978"/>
                  <a:gd name="T1" fmla="*/ 0 h 1694"/>
                  <a:gd name="T2" fmla="*/ 1945 w 1978"/>
                  <a:gd name="T3" fmla="*/ 18 h 1694"/>
                  <a:gd name="T4" fmla="*/ 1978 w 1978"/>
                  <a:gd name="T5" fmla="*/ 46 h 1694"/>
                  <a:gd name="T6" fmla="*/ 1963 w 1978"/>
                  <a:gd name="T7" fmla="*/ 1537 h 1694"/>
                  <a:gd name="T8" fmla="*/ 1849 w 1978"/>
                  <a:gd name="T9" fmla="*/ 1621 h 1694"/>
                  <a:gd name="T10" fmla="*/ 1775 w 1978"/>
                  <a:gd name="T11" fmla="*/ 1694 h 1694"/>
                  <a:gd name="T12" fmla="*/ 124 w 1978"/>
                  <a:gd name="T13" fmla="*/ 1616 h 1694"/>
                  <a:gd name="T14" fmla="*/ 0 w 1978"/>
                  <a:gd name="T15" fmla="*/ 1528 h 1694"/>
                  <a:gd name="T16" fmla="*/ 18 w 1978"/>
                  <a:gd name="T17" fmla="*/ 69 h 1694"/>
                  <a:gd name="T18" fmla="*/ 64 w 1978"/>
                  <a:gd name="T19" fmla="*/ 0 h 1694"/>
                  <a:gd name="T20" fmla="*/ 64 w 1978"/>
                  <a:gd name="T2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8" h="1694">
                    <a:moveTo>
                      <a:pt x="64" y="0"/>
                    </a:moveTo>
                    <a:lnTo>
                      <a:pt x="1945" y="18"/>
                    </a:lnTo>
                    <a:lnTo>
                      <a:pt x="1978" y="46"/>
                    </a:lnTo>
                    <a:lnTo>
                      <a:pt x="1963" y="1537"/>
                    </a:lnTo>
                    <a:lnTo>
                      <a:pt x="1849" y="1621"/>
                    </a:lnTo>
                    <a:lnTo>
                      <a:pt x="1775" y="1694"/>
                    </a:lnTo>
                    <a:lnTo>
                      <a:pt x="124" y="1616"/>
                    </a:lnTo>
                    <a:lnTo>
                      <a:pt x="0" y="1528"/>
                    </a:lnTo>
                    <a:lnTo>
                      <a:pt x="18" y="69"/>
                    </a:lnTo>
                    <a:lnTo>
                      <a:pt x="64"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0" name="Freeform 8"/>
              <p:cNvSpPr>
                <a:spLocks/>
              </p:cNvSpPr>
              <p:nvPr/>
            </p:nvSpPr>
            <p:spPr bwMode="auto">
              <a:xfrm>
                <a:off x="4477" y="3342"/>
                <a:ext cx="848" cy="92"/>
              </a:xfrm>
              <a:custGeom>
                <a:avLst/>
                <a:gdLst>
                  <a:gd name="T0" fmla="*/ 0 w 1697"/>
                  <a:gd name="T1" fmla="*/ 0 h 185"/>
                  <a:gd name="T2" fmla="*/ 0 w 1697"/>
                  <a:gd name="T3" fmla="*/ 129 h 185"/>
                  <a:gd name="T4" fmla="*/ 1573 w 1697"/>
                  <a:gd name="T5" fmla="*/ 185 h 185"/>
                  <a:gd name="T6" fmla="*/ 1697 w 1697"/>
                  <a:gd name="T7" fmla="*/ 61 h 185"/>
                  <a:gd name="T8" fmla="*/ 0 w 1697"/>
                  <a:gd name="T9" fmla="*/ 0 h 185"/>
                  <a:gd name="T10" fmla="*/ 0 w 1697"/>
                  <a:gd name="T11" fmla="*/ 0 h 185"/>
                </a:gdLst>
                <a:ahLst/>
                <a:cxnLst>
                  <a:cxn ang="0">
                    <a:pos x="T0" y="T1"/>
                  </a:cxn>
                  <a:cxn ang="0">
                    <a:pos x="T2" y="T3"/>
                  </a:cxn>
                  <a:cxn ang="0">
                    <a:pos x="T4" y="T5"/>
                  </a:cxn>
                  <a:cxn ang="0">
                    <a:pos x="T6" y="T7"/>
                  </a:cxn>
                  <a:cxn ang="0">
                    <a:pos x="T8" y="T9"/>
                  </a:cxn>
                  <a:cxn ang="0">
                    <a:pos x="T10" y="T11"/>
                  </a:cxn>
                </a:cxnLst>
                <a:rect l="0" t="0" r="r" b="b"/>
                <a:pathLst>
                  <a:path w="1697" h="185">
                    <a:moveTo>
                      <a:pt x="0" y="0"/>
                    </a:moveTo>
                    <a:lnTo>
                      <a:pt x="0" y="129"/>
                    </a:lnTo>
                    <a:lnTo>
                      <a:pt x="1573" y="185"/>
                    </a:lnTo>
                    <a:lnTo>
                      <a:pt x="1697" y="61"/>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1" name="Freeform 9"/>
              <p:cNvSpPr>
                <a:spLocks/>
              </p:cNvSpPr>
              <p:nvPr/>
            </p:nvSpPr>
            <p:spPr bwMode="auto">
              <a:xfrm>
                <a:off x="4953" y="3627"/>
                <a:ext cx="19" cy="238"/>
              </a:xfrm>
              <a:custGeom>
                <a:avLst/>
                <a:gdLst>
                  <a:gd name="T0" fmla="*/ 37 w 37"/>
                  <a:gd name="T1" fmla="*/ 3 h 476"/>
                  <a:gd name="T2" fmla="*/ 25 w 37"/>
                  <a:gd name="T3" fmla="*/ 469 h 476"/>
                  <a:gd name="T4" fmla="*/ 0 w 37"/>
                  <a:gd name="T5" fmla="*/ 476 h 476"/>
                  <a:gd name="T6" fmla="*/ 4 w 37"/>
                  <a:gd name="T7" fmla="*/ 0 h 476"/>
                  <a:gd name="T8" fmla="*/ 37 w 37"/>
                  <a:gd name="T9" fmla="*/ 3 h 476"/>
                  <a:gd name="T10" fmla="*/ 37 w 37"/>
                  <a:gd name="T11" fmla="*/ 3 h 476"/>
                </a:gdLst>
                <a:ahLst/>
                <a:cxnLst>
                  <a:cxn ang="0">
                    <a:pos x="T0" y="T1"/>
                  </a:cxn>
                  <a:cxn ang="0">
                    <a:pos x="T2" y="T3"/>
                  </a:cxn>
                  <a:cxn ang="0">
                    <a:pos x="T4" y="T5"/>
                  </a:cxn>
                  <a:cxn ang="0">
                    <a:pos x="T6" y="T7"/>
                  </a:cxn>
                  <a:cxn ang="0">
                    <a:pos x="T8" y="T9"/>
                  </a:cxn>
                  <a:cxn ang="0">
                    <a:pos x="T10" y="T11"/>
                  </a:cxn>
                </a:cxnLst>
                <a:rect l="0" t="0" r="r" b="b"/>
                <a:pathLst>
                  <a:path w="37" h="476">
                    <a:moveTo>
                      <a:pt x="37" y="3"/>
                    </a:moveTo>
                    <a:lnTo>
                      <a:pt x="25" y="469"/>
                    </a:lnTo>
                    <a:lnTo>
                      <a:pt x="0" y="476"/>
                    </a:lnTo>
                    <a:lnTo>
                      <a:pt x="4" y="0"/>
                    </a:lnTo>
                    <a:lnTo>
                      <a:pt x="37" y="3"/>
                    </a:lnTo>
                    <a:lnTo>
                      <a:pt x="37"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2" name="Freeform 10"/>
              <p:cNvSpPr>
                <a:spLocks/>
              </p:cNvSpPr>
              <p:nvPr/>
            </p:nvSpPr>
            <p:spPr bwMode="auto">
              <a:xfrm>
                <a:off x="4284" y="3599"/>
                <a:ext cx="1171" cy="305"/>
              </a:xfrm>
              <a:custGeom>
                <a:avLst/>
                <a:gdLst>
                  <a:gd name="T0" fmla="*/ 37 w 2340"/>
                  <a:gd name="T1" fmla="*/ 0 h 609"/>
                  <a:gd name="T2" fmla="*/ 56 w 2340"/>
                  <a:gd name="T3" fmla="*/ 30 h 609"/>
                  <a:gd name="T4" fmla="*/ 47 w 2340"/>
                  <a:gd name="T5" fmla="*/ 258 h 609"/>
                  <a:gd name="T6" fmla="*/ 1338 w 2340"/>
                  <a:gd name="T7" fmla="*/ 285 h 609"/>
                  <a:gd name="T8" fmla="*/ 2287 w 2340"/>
                  <a:gd name="T9" fmla="*/ 311 h 609"/>
                  <a:gd name="T10" fmla="*/ 2310 w 2340"/>
                  <a:gd name="T11" fmla="*/ 336 h 609"/>
                  <a:gd name="T12" fmla="*/ 42 w 2340"/>
                  <a:gd name="T13" fmla="*/ 290 h 609"/>
                  <a:gd name="T14" fmla="*/ 35 w 2340"/>
                  <a:gd name="T15" fmla="*/ 483 h 609"/>
                  <a:gd name="T16" fmla="*/ 1340 w 2340"/>
                  <a:gd name="T17" fmla="*/ 501 h 609"/>
                  <a:gd name="T18" fmla="*/ 2334 w 2340"/>
                  <a:gd name="T19" fmla="*/ 517 h 609"/>
                  <a:gd name="T20" fmla="*/ 2340 w 2340"/>
                  <a:gd name="T21" fmla="*/ 609 h 609"/>
                  <a:gd name="T22" fmla="*/ 763 w 2340"/>
                  <a:gd name="T23" fmla="*/ 589 h 609"/>
                  <a:gd name="T24" fmla="*/ 31 w 2340"/>
                  <a:gd name="T25" fmla="*/ 571 h 609"/>
                  <a:gd name="T26" fmla="*/ 2 w 2340"/>
                  <a:gd name="T27" fmla="*/ 546 h 609"/>
                  <a:gd name="T28" fmla="*/ 0 w 2340"/>
                  <a:gd name="T29" fmla="*/ 52 h 609"/>
                  <a:gd name="T30" fmla="*/ 37 w 2340"/>
                  <a:gd name="T31" fmla="*/ 0 h 609"/>
                  <a:gd name="T32" fmla="*/ 37 w 2340"/>
                  <a:gd name="T3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609">
                    <a:moveTo>
                      <a:pt x="37" y="0"/>
                    </a:moveTo>
                    <a:lnTo>
                      <a:pt x="56" y="30"/>
                    </a:lnTo>
                    <a:lnTo>
                      <a:pt x="47" y="258"/>
                    </a:lnTo>
                    <a:lnTo>
                      <a:pt x="1338" y="285"/>
                    </a:lnTo>
                    <a:lnTo>
                      <a:pt x="2287" y="311"/>
                    </a:lnTo>
                    <a:lnTo>
                      <a:pt x="2310" y="336"/>
                    </a:lnTo>
                    <a:lnTo>
                      <a:pt x="42" y="290"/>
                    </a:lnTo>
                    <a:lnTo>
                      <a:pt x="35" y="483"/>
                    </a:lnTo>
                    <a:lnTo>
                      <a:pt x="1340" y="501"/>
                    </a:lnTo>
                    <a:lnTo>
                      <a:pt x="2334" y="517"/>
                    </a:lnTo>
                    <a:lnTo>
                      <a:pt x="2340" y="609"/>
                    </a:lnTo>
                    <a:lnTo>
                      <a:pt x="763" y="589"/>
                    </a:lnTo>
                    <a:lnTo>
                      <a:pt x="31" y="571"/>
                    </a:lnTo>
                    <a:lnTo>
                      <a:pt x="2" y="546"/>
                    </a:lnTo>
                    <a:lnTo>
                      <a:pt x="0" y="52"/>
                    </a:lnTo>
                    <a:lnTo>
                      <a:pt x="37" y="0"/>
                    </a:lnTo>
                    <a:lnTo>
                      <a:pt x="3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3" name="Freeform 11"/>
              <p:cNvSpPr>
                <a:spLocks/>
              </p:cNvSpPr>
              <p:nvPr/>
            </p:nvSpPr>
            <p:spPr bwMode="auto">
              <a:xfrm>
                <a:off x="4656" y="3625"/>
                <a:ext cx="281" cy="74"/>
              </a:xfrm>
              <a:custGeom>
                <a:avLst/>
                <a:gdLst>
                  <a:gd name="T0" fmla="*/ 0 w 563"/>
                  <a:gd name="T1" fmla="*/ 1 h 148"/>
                  <a:gd name="T2" fmla="*/ 0 w 563"/>
                  <a:gd name="T3" fmla="*/ 141 h 148"/>
                  <a:gd name="T4" fmla="*/ 563 w 563"/>
                  <a:gd name="T5" fmla="*/ 148 h 148"/>
                  <a:gd name="T6" fmla="*/ 556 w 563"/>
                  <a:gd name="T7" fmla="*/ 83 h 148"/>
                  <a:gd name="T8" fmla="*/ 394 w 563"/>
                  <a:gd name="T9" fmla="*/ 83 h 148"/>
                  <a:gd name="T10" fmla="*/ 380 w 563"/>
                  <a:gd name="T11" fmla="*/ 101 h 148"/>
                  <a:gd name="T12" fmla="*/ 186 w 563"/>
                  <a:gd name="T13" fmla="*/ 98 h 148"/>
                  <a:gd name="T14" fmla="*/ 174 w 563"/>
                  <a:gd name="T15" fmla="*/ 80 h 148"/>
                  <a:gd name="T16" fmla="*/ 44 w 563"/>
                  <a:gd name="T17" fmla="*/ 83 h 148"/>
                  <a:gd name="T18" fmla="*/ 39 w 563"/>
                  <a:gd name="T19" fmla="*/ 0 h 148"/>
                  <a:gd name="T20" fmla="*/ 0 w 563"/>
                  <a:gd name="T21" fmla="*/ 1 h 148"/>
                  <a:gd name="T22" fmla="*/ 0 w 563"/>
                  <a:gd name="T2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148">
                    <a:moveTo>
                      <a:pt x="0" y="1"/>
                    </a:moveTo>
                    <a:lnTo>
                      <a:pt x="0" y="141"/>
                    </a:lnTo>
                    <a:lnTo>
                      <a:pt x="563" y="148"/>
                    </a:lnTo>
                    <a:lnTo>
                      <a:pt x="556" y="83"/>
                    </a:lnTo>
                    <a:lnTo>
                      <a:pt x="394" y="83"/>
                    </a:lnTo>
                    <a:lnTo>
                      <a:pt x="380" y="101"/>
                    </a:lnTo>
                    <a:lnTo>
                      <a:pt x="186" y="98"/>
                    </a:lnTo>
                    <a:lnTo>
                      <a:pt x="174" y="80"/>
                    </a:lnTo>
                    <a:lnTo>
                      <a:pt x="44" y="83"/>
                    </a:lnTo>
                    <a:lnTo>
                      <a:pt x="39" y="0"/>
                    </a:lnTo>
                    <a:lnTo>
                      <a:pt x="0" y="1"/>
                    </a:lnTo>
                    <a:lnTo>
                      <a:pt x="0"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4" name="Freeform 12"/>
              <p:cNvSpPr>
                <a:spLocks/>
              </p:cNvSpPr>
              <p:nvPr/>
            </p:nvSpPr>
            <p:spPr bwMode="auto">
              <a:xfrm>
                <a:off x="4973" y="3677"/>
                <a:ext cx="372" cy="19"/>
              </a:xfrm>
              <a:custGeom>
                <a:avLst/>
                <a:gdLst>
                  <a:gd name="T0" fmla="*/ 0 w 744"/>
                  <a:gd name="T1" fmla="*/ 0 h 40"/>
                  <a:gd name="T2" fmla="*/ 744 w 744"/>
                  <a:gd name="T3" fmla="*/ 10 h 40"/>
                  <a:gd name="T4" fmla="*/ 744 w 744"/>
                  <a:gd name="T5" fmla="*/ 40 h 40"/>
                  <a:gd name="T6" fmla="*/ 2 w 744"/>
                  <a:gd name="T7" fmla="*/ 33 h 40"/>
                  <a:gd name="T8" fmla="*/ 0 w 744"/>
                  <a:gd name="T9" fmla="*/ 0 h 40"/>
                  <a:gd name="T10" fmla="*/ 0 w 744"/>
                  <a:gd name="T11" fmla="*/ 0 h 40"/>
                </a:gdLst>
                <a:ahLst/>
                <a:cxnLst>
                  <a:cxn ang="0">
                    <a:pos x="T0" y="T1"/>
                  </a:cxn>
                  <a:cxn ang="0">
                    <a:pos x="T2" y="T3"/>
                  </a:cxn>
                  <a:cxn ang="0">
                    <a:pos x="T4" y="T5"/>
                  </a:cxn>
                  <a:cxn ang="0">
                    <a:pos x="T6" y="T7"/>
                  </a:cxn>
                  <a:cxn ang="0">
                    <a:pos x="T8" y="T9"/>
                  </a:cxn>
                  <a:cxn ang="0">
                    <a:pos x="T10" y="T11"/>
                  </a:cxn>
                </a:cxnLst>
                <a:rect l="0" t="0" r="r" b="b"/>
                <a:pathLst>
                  <a:path w="744" h="40">
                    <a:moveTo>
                      <a:pt x="0" y="0"/>
                    </a:moveTo>
                    <a:lnTo>
                      <a:pt x="744" y="10"/>
                    </a:lnTo>
                    <a:lnTo>
                      <a:pt x="744" y="40"/>
                    </a:lnTo>
                    <a:lnTo>
                      <a:pt x="2" y="33"/>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5" name="Freeform 13"/>
              <p:cNvSpPr>
                <a:spLocks/>
              </p:cNvSpPr>
              <p:nvPr/>
            </p:nvSpPr>
            <p:spPr bwMode="auto">
              <a:xfrm>
                <a:off x="4298" y="3520"/>
                <a:ext cx="1196" cy="103"/>
              </a:xfrm>
              <a:custGeom>
                <a:avLst/>
                <a:gdLst>
                  <a:gd name="T0" fmla="*/ 0 w 2392"/>
                  <a:gd name="T1" fmla="*/ 152 h 206"/>
                  <a:gd name="T2" fmla="*/ 570 w 2392"/>
                  <a:gd name="T3" fmla="*/ 165 h 206"/>
                  <a:gd name="T4" fmla="*/ 663 w 2392"/>
                  <a:gd name="T5" fmla="*/ 78 h 206"/>
                  <a:gd name="T6" fmla="*/ 1102 w 2392"/>
                  <a:gd name="T7" fmla="*/ 64 h 206"/>
                  <a:gd name="T8" fmla="*/ 1766 w 2392"/>
                  <a:gd name="T9" fmla="*/ 114 h 206"/>
                  <a:gd name="T10" fmla="*/ 1890 w 2392"/>
                  <a:gd name="T11" fmla="*/ 50 h 206"/>
                  <a:gd name="T12" fmla="*/ 1895 w 2392"/>
                  <a:gd name="T13" fmla="*/ 87 h 206"/>
                  <a:gd name="T14" fmla="*/ 1808 w 2392"/>
                  <a:gd name="T15" fmla="*/ 197 h 206"/>
                  <a:gd name="T16" fmla="*/ 2286 w 2392"/>
                  <a:gd name="T17" fmla="*/ 206 h 206"/>
                  <a:gd name="T18" fmla="*/ 2392 w 2392"/>
                  <a:gd name="T19" fmla="*/ 28 h 206"/>
                  <a:gd name="T20" fmla="*/ 1647 w 2392"/>
                  <a:gd name="T21" fmla="*/ 18 h 206"/>
                  <a:gd name="T22" fmla="*/ 801 w 2392"/>
                  <a:gd name="T23" fmla="*/ 0 h 206"/>
                  <a:gd name="T24" fmla="*/ 337 w 2392"/>
                  <a:gd name="T25" fmla="*/ 8 h 206"/>
                  <a:gd name="T26" fmla="*/ 0 w 2392"/>
                  <a:gd name="T27" fmla="*/ 152 h 206"/>
                  <a:gd name="T28" fmla="*/ 0 w 2392"/>
                  <a:gd name="T29" fmla="*/ 15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2" h="206">
                    <a:moveTo>
                      <a:pt x="0" y="152"/>
                    </a:moveTo>
                    <a:lnTo>
                      <a:pt x="570" y="165"/>
                    </a:lnTo>
                    <a:lnTo>
                      <a:pt x="663" y="78"/>
                    </a:lnTo>
                    <a:lnTo>
                      <a:pt x="1102" y="64"/>
                    </a:lnTo>
                    <a:lnTo>
                      <a:pt x="1766" y="114"/>
                    </a:lnTo>
                    <a:lnTo>
                      <a:pt x="1890" y="50"/>
                    </a:lnTo>
                    <a:lnTo>
                      <a:pt x="1895" y="87"/>
                    </a:lnTo>
                    <a:lnTo>
                      <a:pt x="1808" y="197"/>
                    </a:lnTo>
                    <a:lnTo>
                      <a:pt x="2286" y="206"/>
                    </a:lnTo>
                    <a:lnTo>
                      <a:pt x="2392" y="28"/>
                    </a:lnTo>
                    <a:lnTo>
                      <a:pt x="1647" y="18"/>
                    </a:lnTo>
                    <a:lnTo>
                      <a:pt x="801" y="0"/>
                    </a:lnTo>
                    <a:lnTo>
                      <a:pt x="337" y="8"/>
                    </a:lnTo>
                    <a:lnTo>
                      <a:pt x="0" y="152"/>
                    </a:lnTo>
                    <a:lnTo>
                      <a:pt x="0" y="15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6" name="Freeform 14"/>
              <p:cNvSpPr>
                <a:spLocks/>
              </p:cNvSpPr>
              <p:nvPr/>
            </p:nvSpPr>
            <p:spPr bwMode="auto">
              <a:xfrm>
                <a:off x="4781" y="3471"/>
                <a:ext cx="285" cy="60"/>
              </a:xfrm>
              <a:custGeom>
                <a:avLst/>
                <a:gdLst>
                  <a:gd name="T0" fmla="*/ 9 w 570"/>
                  <a:gd name="T1" fmla="*/ 0 h 121"/>
                  <a:gd name="T2" fmla="*/ 0 w 570"/>
                  <a:gd name="T3" fmla="*/ 121 h 121"/>
                  <a:gd name="T4" fmla="*/ 562 w 570"/>
                  <a:gd name="T5" fmla="*/ 121 h 121"/>
                  <a:gd name="T6" fmla="*/ 570 w 570"/>
                  <a:gd name="T7" fmla="*/ 10 h 121"/>
                  <a:gd name="T8" fmla="*/ 9 w 570"/>
                  <a:gd name="T9" fmla="*/ 0 h 121"/>
                  <a:gd name="T10" fmla="*/ 9 w 570"/>
                  <a:gd name="T11" fmla="*/ 0 h 121"/>
                </a:gdLst>
                <a:ahLst/>
                <a:cxnLst>
                  <a:cxn ang="0">
                    <a:pos x="T0" y="T1"/>
                  </a:cxn>
                  <a:cxn ang="0">
                    <a:pos x="T2" y="T3"/>
                  </a:cxn>
                  <a:cxn ang="0">
                    <a:pos x="T4" y="T5"/>
                  </a:cxn>
                  <a:cxn ang="0">
                    <a:pos x="T6" y="T7"/>
                  </a:cxn>
                  <a:cxn ang="0">
                    <a:pos x="T8" y="T9"/>
                  </a:cxn>
                  <a:cxn ang="0">
                    <a:pos x="T10" y="T11"/>
                  </a:cxn>
                </a:cxnLst>
                <a:rect l="0" t="0" r="r" b="b"/>
                <a:pathLst>
                  <a:path w="570" h="121">
                    <a:moveTo>
                      <a:pt x="9" y="0"/>
                    </a:moveTo>
                    <a:lnTo>
                      <a:pt x="0" y="121"/>
                    </a:lnTo>
                    <a:lnTo>
                      <a:pt x="562" y="121"/>
                    </a:lnTo>
                    <a:lnTo>
                      <a:pt x="570" y="10"/>
                    </a:lnTo>
                    <a:lnTo>
                      <a:pt x="9" y="0"/>
                    </a:lnTo>
                    <a:lnTo>
                      <a:pt x="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7" name="Freeform 15"/>
              <p:cNvSpPr>
                <a:spLocks/>
              </p:cNvSpPr>
              <p:nvPr/>
            </p:nvSpPr>
            <p:spPr bwMode="auto">
              <a:xfrm>
                <a:off x="4781" y="3481"/>
                <a:ext cx="37" cy="55"/>
              </a:xfrm>
              <a:custGeom>
                <a:avLst/>
                <a:gdLst>
                  <a:gd name="T0" fmla="*/ 73 w 73"/>
                  <a:gd name="T1" fmla="*/ 8 h 109"/>
                  <a:gd name="T2" fmla="*/ 50 w 73"/>
                  <a:gd name="T3" fmla="*/ 109 h 109"/>
                  <a:gd name="T4" fmla="*/ 0 w 73"/>
                  <a:gd name="T5" fmla="*/ 101 h 109"/>
                  <a:gd name="T6" fmla="*/ 0 w 73"/>
                  <a:gd name="T7" fmla="*/ 0 h 109"/>
                  <a:gd name="T8" fmla="*/ 73 w 73"/>
                  <a:gd name="T9" fmla="*/ 8 h 109"/>
                  <a:gd name="T10" fmla="*/ 73 w 73"/>
                  <a:gd name="T11" fmla="*/ 8 h 109"/>
                </a:gdLst>
                <a:ahLst/>
                <a:cxnLst>
                  <a:cxn ang="0">
                    <a:pos x="T0" y="T1"/>
                  </a:cxn>
                  <a:cxn ang="0">
                    <a:pos x="T2" y="T3"/>
                  </a:cxn>
                  <a:cxn ang="0">
                    <a:pos x="T4" y="T5"/>
                  </a:cxn>
                  <a:cxn ang="0">
                    <a:pos x="T6" y="T7"/>
                  </a:cxn>
                  <a:cxn ang="0">
                    <a:pos x="T8" y="T9"/>
                  </a:cxn>
                  <a:cxn ang="0">
                    <a:pos x="T10" y="T11"/>
                  </a:cxn>
                </a:cxnLst>
                <a:rect l="0" t="0" r="r" b="b"/>
                <a:pathLst>
                  <a:path w="73" h="109">
                    <a:moveTo>
                      <a:pt x="73" y="8"/>
                    </a:moveTo>
                    <a:lnTo>
                      <a:pt x="50" y="109"/>
                    </a:lnTo>
                    <a:lnTo>
                      <a:pt x="0" y="101"/>
                    </a:lnTo>
                    <a:lnTo>
                      <a:pt x="0" y="0"/>
                    </a:lnTo>
                    <a:lnTo>
                      <a:pt x="73" y="8"/>
                    </a:lnTo>
                    <a:lnTo>
                      <a:pt x="73" y="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8" name="Freeform 16"/>
              <p:cNvSpPr>
                <a:spLocks/>
              </p:cNvSpPr>
              <p:nvPr/>
            </p:nvSpPr>
            <p:spPr bwMode="auto">
              <a:xfrm>
                <a:off x="4963" y="3476"/>
                <a:ext cx="80" cy="62"/>
              </a:xfrm>
              <a:custGeom>
                <a:avLst/>
                <a:gdLst>
                  <a:gd name="T0" fmla="*/ 0 w 160"/>
                  <a:gd name="T1" fmla="*/ 0 h 124"/>
                  <a:gd name="T2" fmla="*/ 46 w 160"/>
                  <a:gd name="T3" fmla="*/ 124 h 124"/>
                  <a:gd name="T4" fmla="*/ 147 w 160"/>
                  <a:gd name="T5" fmla="*/ 116 h 124"/>
                  <a:gd name="T6" fmla="*/ 160 w 160"/>
                  <a:gd name="T7" fmla="*/ 18 h 124"/>
                  <a:gd name="T8" fmla="*/ 0 w 160"/>
                  <a:gd name="T9" fmla="*/ 0 h 124"/>
                  <a:gd name="T10" fmla="*/ 0 w 160"/>
                  <a:gd name="T11" fmla="*/ 0 h 124"/>
                </a:gdLst>
                <a:ahLst/>
                <a:cxnLst>
                  <a:cxn ang="0">
                    <a:pos x="T0" y="T1"/>
                  </a:cxn>
                  <a:cxn ang="0">
                    <a:pos x="T2" y="T3"/>
                  </a:cxn>
                  <a:cxn ang="0">
                    <a:pos x="T4" y="T5"/>
                  </a:cxn>
                  <a:cxn ang="0">
                    <a:pos x="T6" y="T7"/>
                  </a:cxn>
                  <a:cxn ang="0">
                    <a:pos x="T8" y="T9"/>
                  </a:cxn>
                  <a:cxn ang="0">
                    <a:pos x="T10" y="T11"/>
                  </a:cxn>
                </a:cxnLst>
                <a:rect l="0" t="0" r="r" b="b"/>
                <a:pathLst>
                  <a:path w="160" h="124">
                    <a:moveTo>
                      <a:pt x="0" y="0"/>
                    </a:moveTo>
                    <a:lnTo>
                      <a:pt x="46" y="124"/>
                    </a:lnTo>
                    <a:lnTo>
                      <a:pt x="147" y="116"/>
                    </a:lnTo>
                    <a:lnTo>
                      <a:pt x="160" y="18"/>
                    </a:lnTo>
                    <a:lnTo>
                      <a:pt x="0"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89" name="Freeform 17"/>
              <p:cNvSpPr>
                <a:spLocks/>
              </p:cNvSpPr>
              <p:nvPr/>
            </p:nvSpPr>
            <p:spPr bwMode="auto">
              <a:xfrm>
                <a:off x="4544" y="3584"/>
                <a:ext cx="713" cy="39"/>
              </a:xfrm>
              <a:custGeom>
                <a:avLst/>
                <a:gdLst>
                  <a:gd name="T0" fmla="*/ 0 w 1426"/>
                  <a:gd name="T1" fmla="*/ 36 h 77"/>
                  <a:gd name="T2" fmla="*/ 1426 w 1426"/>
                  <a:gd name="T3" fmla="*/ 77 h 77"/>
                  <a:gd name="T4" fmla="*/ 1371 w 1426"/>
                  <a:gd name="T5" fmla="*/ 36 h 77"/>
                  <a:gd name="T6" fmla="*/ 42 w 1426"/>
                  <a:gd name="T7" fmla="*/ 0 h 77"/>
                  <a:gd name="T8" fmla="*/ 0 w 1426"/>
                  <a:gd name="T9" fmla="*/ 36 h 77"/>
                  <a:gd name="T10" fmla="*/ 0 w 1426"/>
                  <a:gd name="T11" fmla="*/ 36 h 77"/>
                </a:gdLst>
                <a:ahLst/>
                <a:cxnLst>
                  <a:cxn ang="0">
                    <a:pos x="T0" y="T1"/>
                  </a:cxn>
                  <a:cxn ang="0">
                    <a:pos x="T2" y="T3"/>
                  </a:cxn>
                  <a:cxn ang="0">
                    <a:pos x="T4" y="T5"/>
                  </a:cxn>
                  <a:cxn ang="0">
                    <a:pos x="T6" y="T7"/>
                  </a:cxn>
                  <a:cxn ang="0">
                    <a:pos x="T8" y="T9"/>
                  </a:cxn>
                  <a:cxn ang="0">
                    <a:pos x="T10" y="T11"/>
                  </a:cxn>
                </a:cxnLst>
                <a:rect l="0" t="0" r="r" b="b"/>
                <a:pathLst>
                  <a:path w="1426" h="77">
                    <a:moveTo>
                      <a:pt x="0" y="36"/>
                    </a:moveTo>
                    <a:lnTo>
                      <a:pt x="1426" y="77"/>
                    </a:lnTo>
                    <a:lnTo>
                      <a:pt x="1371" y="36"/>
                    </a:lnTo>
                    <a:lnTo>
                      <a:pt x="42" y="0"/>
                    </a:lnTo>
                    <a:lnTo>
                      <a:pt x="0" y="36"/>
                    </a:lnTo>
                    <a:lnTo>
                      <a:pt x="0" y="3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0" name="Freeform 18"/>
              <p:cNvSpPr>
                <a:spLocks/>
              </p:cNvSpPr>
              <p:nvPr/>
            </p:nvSpPr>
            <p:spPr bwMode="auto">
              <a:xfrm>
                <a:off x="5446" y="3545"/>
                <a:ext cx="59" cy="361"/>
              </a:xfrm>
              <a:custGeom>
                <a:avLst/>
                <a:gdLst>
                  <a:gd name="T0" fmla="*/ 120 w 120"/>
                  <a:gd name="T1" fmla="*/ 0 h 722"/>
                  <a:gd name="T2" fmla="*/ 0 w 120"/>
                  <a:gd name="T3" fmla="*/ 208 h 722"/>
                  <a:gd name="T4" fmla="*/ 14 w 120"/>
                  <a:gd name="T5" fmla="*/ 722 h 722"/>
                  <a:gd name="T6" fmla="*/ 120 w 120"/>
                  <a:gd name="T7" fmla="*/ 497 h 722"/>
                  <a:gd name="T8" fmla="*/ 120 w 120"/>
                  <a:gd name="T9" fmla="*/ 0 h 722"/>
                  <a:gd name="T10" fmla="*/ 120 w 120"/>
                  <a:gd name="T11" fmla="*/ 0 h 722"/>
                </a:gdLst>
                <a:ahLst/>
                <a:cxnLst>
                  <a:cxn ang="0">
                    <a:pos x="T0" y="T1"/>
                  </a:cxn>
                  <a:cxn ang="0">
                    <a:pos x="T2" y="T3"/>
                  </a:cxn>
                  <a:cxn ang="0">
                    <a:pos x="T4" y="T5"/>
                  </a:cxn>
                  <a:cxn ang="0">
                    <a:pos x="T6" y="T7"/>
                  </a:cxn>
                  <a:cxn ang="0">
                    <a:pos x="T8" y="T9"/>
                  </a:cxn>
                  <a:cxn ang="0">
                    <a:pos x="T10" y="T11"/>
                  </a:cxn>
                </a:cxnLst>
                <a:rect l="0" t="0" r="r" b="b"/>
                <a:pathLst>
                  <a:path w="120" h="722">
                    <a:moveTo>
                      <a:pt x="120" y="0"/>
                    </a:moveTo>
                    <a:lnTo>
                      <a:pt x="0" y="208"/>
                    </a:lnTo>
                    <a:lnTo>
                      <a:pt x="14" y="722"/>
                    </a:lnTo>
                    <a:lnTo>
                      <a:pt x="120" y="497"/>
                    </a:lnTo>
                    <a:lnTo>
                      <a:pt x="120" y="0"/>
                    </a:lnTo>
                    <a:lnTo>
                      <a:pt x="12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1" name="Freeform 19"/>
              <p:cNvSpPr>
                <a:spLocks/>
              </p:cNvSpPr>
              <p:nvPr/>
            </p:nvSpPr>
            <p:spPr bwMode="auto">
              <a:xfrm>
                <a:off x="5370" y="2576"/>
                <a:ext cx="34" cy="778"/>
              </a:xfrm>
              <a:custGeom>
                <a:avLst/>
                <a:gdLst>
                  <a:gd name="T0" fmla="*/ 69 w 69"/>
                  <a:gd name="T1" fmla="*/ 0 h 1557"/>
                  <a:gd name="T2" fmla="*/ 5 w 69"/>
                  <a:gd name="T3" fmla="*/ 42 h 1557"/>
                  <a:gd name="T4" fmla="*/ 0 w 69"/>
                  <a:gd name="T5" fmla="*/ 1557 h 1557"/>
                  <a:gd name="T6" fmla="*/ 69 w 69"/>
                  <a:gd name="T7" fmla="*/ 1459 h 1557"/>
                  <a:gd name="T8" fmla="*/ 69 w 69"/>
                  <a:gd name="T9" fmla="*/ 0 h 1557"/>
                  <a:gd name="T10" fmla="*/ 69 w 69"/>
                  <a:gd name="T11" fmla="*/ 0 h 1557"/>
                </a:gdLst>
                <a:ahLst/>
                <a:cxnLst>
                  <a:cxn ang="0">
                    <a:pos x="T0" y="T1"/>
                  </a:cxn>
                  <a:cxn ang="0">
                    <a:pos x="T2" y="T3"/>
                  </a:cxn>
                  <a:cxn ang="0">
                    <a:pos x="T4" y="T5"/>
                  </a:cxn>
                  <a:cxn ang="0">
                    <a:pos x="T6" y="T7"/>
                  </a:cxn>
                  <a:cxn ang="0">
                    <a:pos x="T8" y="T9"/>
                  </a:cxn>
                  <a:cxn ang="0">
                    <a:pos x="T10" y="T11"/>
                  </a:cxn>
                </a:cxnLst>
                <a:rect l="0" t="0" r="r" b="b"/>
                <a:pathLst>
                  <a:path w="69" h="1557">
                    <a:moveTo>
                      <a:pt x="69" y="0"/>
                    </a:moveTo>
                    <a:lnTo>
                      <a:pt x="5" y="42"/>
                    </a:lnTo>
                    <a:lnTo>
                      <a:pt x="0" y="1557"/>
                    </a:lnTo>
                    <a:lnTo>
                      <a:pt x="69" y="1459"/>
                    </a:lnTo>
                    <a:lnTo>
                      <a:pt x="69" y="0"/>
                    </a:lnTo>
                    <a:lnTo>
                      <a:pt x="69"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2" name="Freeform 20"/>
              <p:cNvSpPr>
                <a:spLocks/>
              </p:cNvSpPr>
              <p:nvPr/>
            </p:nvSpPr>
            <p:spPr bwMode="auto">
              <a:xfrm>
                <a:off x="4420" y="2576"/>
                <a:ext cx="839" cy="757"/>
              </a:xfrm>
              <a:custGeom>
                <a:avLst/>
                <a:gdLst>
                  <a:gd name="T0" fmla="*/ 19 w 1679"/>
                  <a:gd name="T1" fmla="*/ 42 h 1514"/>
                  <a:gd name="T2" fmla="*/ 78 w 1679"/>
                  <a:gd name="T3" fmla="*/ 0 h 1514"/>
                  <a:gd name="T4" fmla="*/ 1646 w 1679"/>
                  <a:gd name="T5" fmla="*/ 23 h 1514"/>
                  <a:gd name="T6" fmla="*/ 1086 w 1679"/>
                  <a:gd name="T7" fmla="*/ 55 h 1514"/>
                  <a:gd name="T8" fmla="*/ 1646 w 1679"/>
                  <a:gd name="T9" fmla="*/ 88 h 1514"/>
                  <a:gd name="T10" fmla="*/ 1081 w 1679"/>
                  <a:gd name="T11" fmla="*/ 101 h 1514"/>
                  <a:gd name="T12" fmla="*/ 1651 w 1679"/>
                  <a:gd name="T13" fmla="*/ 148 h 1514"/>
                  <a:gd name="T14" fmla="*/ 1086 w 1679"/>
                  <a:gd name="T15" fmla="*/ 148 h 1514"/>
                  <a:gd name="T16" fmla="*/ 1646 w 1679"/>
                  <a:gd name="T17" fmla="*/ 194 h 1514"/>
                  <a:gd name="T18" fmla="*/ 189 w 1679"/>
                  <a:gd name="T19" fmla="*/ 184 h 1514"/>
                  <a:gd name="T20" fmla="*/ 184 w 1679"/>
                  <a:gd name="T21" fmla="*/ 1330 h 1514"/>
                  <a:gd name="T22" fmla="*/ 1067 w 1679"/>
                  <a:gd name="T23" fmla="*/ 1358 h 1514"/>
                  <a:gd name="T24" fmla="*/ 1679 w 1679"/>
                  <a:gd name="T25" fmla="*/ 1372 h 1514"/>
                  <a:gd name="T26" fmla="*/ 1132 w 1679"/>
                  <a:gd name="T27" fmla="*/ 1413 h 1514"/>
                  <a:gd name="T28" fmla="*/ 1679 w 1679"/>
                  <a:gd name="T29" fmla="*/ 1428 h 1514"/>
                  <a:gd name="T30" fmla="*/ 1200 w 1679"/>
                  <a:gd name="T31" fmla="*/ 1455 h 1514"/>
                  <a:gd name="T32" fmla="*/ 1679 w 1679"/>
                  <a:gd name="T33" fmla="*/ 1491 h 1514"/>
                  <a:gd name="T34" fmla="*/ 1343 w 1679"/>
                  <a:gd name="T35" fmla="*/ 1514 h 1514"/>
                  <a:gd name="T36" fmla="*/ 0 w 1679"/>
                  <a:gd name="T37" fmla="*/ 1487 h 1514"/>
                  <a:gd name="T38" fmla="*/ 19 w 1679"/>
                  <a:gd name="T39" fmla="*/ 42 h 1514"/>
                  <a:gd name="T40" fmla="*/ 19 w 1679"/>
                  <a:gd name="T41" fmla="*/ 42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9" h="1514">
                    <a:moveTo>
                      <a:pt x="19" y="42"/>
                    </a:moveTo>
                    <a:lnTo>
                      <a:pt x="78" y="0"/>
                    </a:lnTo>
                    <a:lnTo>
                      <a:pt x="1646" y="23"/>
                    </a:lnTo>
                    <a:lnTo>
                      <a:pt x="1086" y="55"/>
                    </a:lnTo>
                    <a:lnTo>
                      <a:pt x="1646" y="88"/>
                    </a:lnTo>
                    <a:lnTo>
                      <a:pt x="1081" y="101"/>
                    </a:lnTo>
                    <a:lnTo>
                      <a:pt x="1651" y="148"/>
                    </a:lnTo>
                    <a:lnTo>
                      <a:pt x="1086" y="148"/>
                    </a:lnTo>
                    <a:lnTo>
                      <a:pt x="1646" y="194"/>
                    </a:lnTo>
                    <a:lnTo>
                      <a:pt x="189" y="184"/>
                    </a:lnTo>
                    <a:lnTo>
                      <a:pt x="184" y="1330"/>
                    </a:lnTo>
                    <a:lnTo>
                      <a:pt x="1067" y="1358"/>
                    </a:lnTo>
                    <a:lnTo>
                      <a:pt x="1679" y="1372"/>
                    </a:lnTo>
                    <a:lnTo>
                      <a:pt x="1132" y="1413"/>
                    </a:lnTo>
                    <a:lnTo>
                      <a:pt x="1679" y="1428"/>
                    </a:lnTo>
                    <a:lnTo>
                      <a:pt x="1200" y="1455"/>
                    </a:lnTo>
                    <a:lnTo>
                      <a:pt x="1679" y="1491"/>
                    </a:lnTo>
                    <a:lnTo>
                      <a:pt x="1343" y="1514"/>
                    </a:lnTo>
                    <a:lnTo>
                      <a:pt x="0" y="1487"/>
                    </a:lnTo>
                    <a:lnTo>
                      <a:pt x="19" y="42"/>
                    </a:lnTo>
                    <a:lnTo>
                      <a:pt x="19" y="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3" name="Freeform 21"/>
              <p:cNvSpPr>
                <a:spLocks/>
              </p:cNvSpPr>
              <p:nvPr/>
            </p:nvSpPr>
            <p:spPr bwMode="auto">
              <a:xfrm>
                <a:off x="4546" y="2696"/>
                <a:ext cx="702" cy="541"/>
              </a:xfrm>
              <a:custGeom>
                <a:avLst/>
                <a:gdLst>
                  <a:gd name="T0" fmla="*/ 10 w 1403"/>
                  <a:gd name="T1" fmla="*/ 0 h 1082"/>
                  <a:gd name="T2" fmla="*/ 1403 w 1403"/>
                  <a:gd name="T3" fmla="*/ 9 h 1082"/>
                  <a:gd name="T4" fmla="*/ 1388 w 1403"/>
                  <a:gd name="T5" fmla="*/ 1082 h 1082"/>
                  <a:gd name="T6" fmla="*/ 0 w 1403"/>
                  <a:gd name="T7" fmla="*/ 1026 h 1082"/>
                  <a:gd name="T8" fmla="*/ 10 w 1403"/>
                  <a:gd name="T9" fmla="*/ 0 h 1082"/>
                  <a:gd name="T10" fmla="*/ 10 w 1403"/>
                  <a:gd name="T11" fmla="*/ 0 h 1082"/>
                </a:gdLst>
                <a:ahLst/>
                <a:cxnLst>
                  <a:cxn ang="0">
                    <a:pos x="T0" y="T1"/>
                  </a:cxn>
                  <a:cxn ang="0">
                    <a:pos x="T2" y="T3"/>
                  </a:cxn>
                  <a:cxn ang="0">
                    <a:pos x="T4" y="T5"/>
                  </a:cxn>
                  <a:cxn ang="0">
                    <a:pos x="T6" y="T7"/>
                  </a:cxn>
                  <a:cxn ang="0">
                    <a:pos x="T8" y="T9"/>
                  </a:cxn>
                  <a:cxn ang="0">
                    <a:pos x="T10" y="T11"/>
                  </a:cxn>
                </a:cxnLst>
                <a:rect l="0" t="0" r="r" b="b"/>
                <a:pathLst>
                  <a:path w="1403" h="1082">
                    <a:moveTo>
                      <a:pt x="10" y="0"/>
                    </a:moveTo>
                    <a:lnTo>
                      <a:pt x="1403" y="9"/>
                    </a:lnTo>
                    <a:lnTo>
                      <a:pt x="1388" y="1082"/>
                    </a:lnTo>
                    <a:lnTo>
                      <a:pt x="0" y="1026"/>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4" name="Freeform 22"/>
              <p:cNvSpPr>
                <a:spLocks/>
              </p:cNvSpPr>
              <p:nvPr/>
            </p:nvSpPr>
            <p:spPr bwMode="auto">
              <a:xfrm>
                <a:off x="4446" y="2552"/>
                <a:ext cx="965" cy="829"/>
              </a:xfrm>
              <a:custGeom>
                <a:avLst/>
                <a:gdLst>
                  <a:gd name="T0" fmla="*/ 12 w 1929"/>
                  <a:gd name="T1" fmla="*/ 13 h 1658"/>
                  <a:gd name="T2" fmla="*/ 1870 w 1929"/>
                  <a:gd name="T3" fmla="*/ 37 h 1658"/>
                  <a:gd name="T4" fmla="*/ 1906 w 1929"/>
                  <a:gd name="T5" fmla="*/ 64 h 1658"/>
                  <a:gd name="T6" fmla="*/ 1900 w 1929"/>
                  <a:gd name="T7" fmla="*/ 1525 h 1658"/>
                  <a:gd name="T8" fmla="*/ 1861 w 1929"/>
                  <a:gd name="T9" fmla="*/ 1577 h 1658"/>
                  <a:gd name="T10" fmla="*/ 1776 w 1929"/>
                  <a:gd name="T11" fmla="*/ 1613 h 1658"/>
                  <a:gd name="T12" fmla="*/ 0 w 1929"/>
                  <a:gd name="T13" fmla="*/ 1571 h 1658"/>
                  <a:gd name="T14" fmla="*/ 68 w 1929"/>
                  <a:gd name="T15" fmla="*/ 1613 h 1658"/>
                  <a:gd name="T16" fmla="*/ 1751 w 1929"/>
                  <a:gd name="T17" fmla="*/ 1658 h 1658"/>
                  <a:gd name="T18" fmla="*/ 1852 w 1929"/>
                  <a:gd name="T19" fmla="*/ 1626 h 1658"/>
                  <a:gd name="T20" fmla="*/ 1913 w 1929"/>
                  <a:gd name="T21" fmla="*/ 1541 h 1658"/>
                  <a:gd name="T22" fmla="*/ 1929 w 1929"/>
                  <a:gd name="T23" fmla="*/ 1473 h 1658"/>
                  <a:gd name="T24" fmla="*/ 1929 w 1929"/>
                  <a:gd name="T25" fmla="*/ 54 h 1658"/>
                  <a:gd name="T26" fmla="*/ 1890 w 1929"/>
                  <a:gd name="T27" fmla="*/ 8 h 1658"/>
                  <a:gd name="T28" fmla="*/ 21 w 1929"/>
                  <a:gd name="T29" fmla="*/ 0 h 1658"/>
                  <a:gd name="T30" fmla="*/ 12 w 1929"/>
                  <a:gd name="T31" fmla="*/ 13 h 1658"/>
                  <a:gd name="T32" fmla="*/ 12 w 1929"/>
                  <a:gd name="T33" fmla="*/ 13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9" h="1658">
                    <a:moveTo>
                      <a:pt x="12" y="13"/>
                    </a:moveTo>
                    <a:lnTo>
                      <a:pt x="1870" y="37"/>
                    </a:lnTo>
                    <a:lnTo>
                      <a:pt x="1906" y="64"/>
                    </a:lnTo>
                    <a:lnTo>
                      <a:pt x="1900" y="1525"/>
                    </a:lnTo>
                    <a:lnTo>
                      <a:pt x="1861" y="1577"/>
                    </a:lnTo>
                    <a:lnTo>
                      <a:pt x="1776" y="1613"/>
                    </a:lnTo>
                    <a:lnTo>
                      <a:pt x="0" y="1571"/>
                    </a:lnTo>
                    <a:lnTo>
                      <a:pt x="68" y="1613"/>
                    </a:lnTo>
                    <a:lnTo>
                      <a:pt x="1751" y="1658"/>
                    </a:lnTo>
                    <a:lnTo>
                      <a:pt x="1852" y="1626"/>
                    </a:lnTo>
                    <a:lnTo>
                      <a:pt x="1913" y="1541"/>
                    </a:lnTo>
                    <a:lnTo>
                      <a:pt x="1929" y="1473"/>
                    </a:lnTo>
                    <a:lnTo>
                      <a:pt x="1929" y="54"/>
                    </a:lnTo>
                    <a:lnTo>
                      <a:pt x="1890" y="8"/>
                    </a:lnTo>
                    <a:lnTo>
                      <a:pt x="21" y="0"/>
                    </a:lnTo>
                    <a:lnTo>
                      <a:pt x="12" y="13"/>
                    </a:lnTo>
                    <a:lnTo>
                      <a:pt x="1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5" name="Freeform 23"/>
              <p:cNvSpPr>
                <a:spLocks/>
              </p:cNvSpPr>
              <p:nvPr/>
            </p:nvSpPr>
            <p:spPr bwMode="auto">
              <a:xfrm>
                <a:off x="4415" y="2552"/>
                <a:ext cx="925" cy="794"/>
              </a:xfrm>
              <a:custGeom>
                <a:avLst/>
                <a:gdLst>
                  <a:gd name="T0" fmla="*/ 92 w 1850"/>
                  <a:gd name="T1" fmla="*/ 2 h 1589"/>
                  <a:gd name="T2" fmla="*/ 42 w 1850"/>
                  <a:gd name="T3" fmla="*/ 74 h 1589"/>
                  <a:gd name="T4" fmla="*/ 27 w 1850"/>
                  <a:gd name="T5" fmla="*/ 1519 h 1589"/>
                  <a:gd name="T6" fmla="*/ 62 w 1850"/>
                  <a:gd name="T7" fmla="*/ 1532 h 1589"/>
                  <a:gd name="T8" fmla="*/ 1850 w 1850"/>
                  <a:gd name="T9" fmla="*/ 1573 h 1589"/>
                  <a:gd name="T10" fmla="*/ 1768 w 1850"/>
                  <a:gd name="T11" fmla="*/ 1589 h 1589"/>
                  <a:gd name="T12" fmla="*/ 29 w 1850"/>
                  <a:gd name="T13" fmla="*/ 1549 h 1589"/>
                  <a:gd name="T14" fmla="*/ 0 w 1850"/>
                  <a:gd name="T15" fmla="*/ 1530 h 1589"/>
                  <a:gd name="T16" fmla="*/ 20 w 1850"/>
                  <a:gd name="T17" fmla="*/ 68 h 1589"/>
                  <a:gd name="T18" fmla="*/ 80 w 1850"/>
                  <a:gd name="T19" fmla="*/ 0 h 1589"/>
                  <a:gd name="T20" fmla="*/ 92 w 1850"/>
                  <a:gd name="T21" fmla="*/ 2 h 1589"/>
                  <a:gd name="T22" fmla="*/ 92 w 1850"/>
                  <a:gd name="T23" fmla="*/ 2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0" h="1589">
                    <a:moveTo>
                      <a:pt x="92" y="2"/>
                    </a:moveTo>
                    <a:lnTo>
                      <a:pt x="42" y="74"/>
                    </a:lnTo>
                    <a:lnTo>
                      <a:pt x="27" y="1519"/>
                    </a:lnTo>
                    <a:lnTo>
                      <a:pt x="62" y="1532"/>
                    </a:lnTo>
                    <a:lnTo>
                      <a:pt x="1850" y="1573"/>
                    </a:lnTo>
                    <a:lnTo>
                      <a:pt x="1768" y="1589"/>
                    </a:lnTo>
                    <a:lnTo>
                      <a:pt x="29" y="1549"/>
                    </a:lnTo>
                    <a:lnTo>
                      <a:pt x="0" y="1530"/>
                    </a:lnTo>
                    <a:lnTo>
                      <a:pt x="20" y="68"/>
                    </a:lnTo>
                    <a:lnTo>
                      <a:pt x="80" y="0"/>
                    </a:lnTo>
                    <a:lnTo>
                      <a:pt x="92" y="2"/>
                    </a:lnTo>
                    <a:lnTo>
                      <a:pt x="9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6" name="Freeform 24"/>
              <p:cNvSpPr>
                <a:spLocks/>
              </p:cNvSpPr>
              <p:nvPr/>
            </p:nvSpPr>
            <p:spPr bwMode="auto">
              <a:xfrm>
                <a:off x="4358" y="3352"/>
                <a:ext cx="951" cy="224"/>
              </a:xfrm>
              <a:custGeom>
                <a:avLst/>
                <a:gdLst>
                  <a:gd name="T0" fmla="*/ 237 w 1902"/>
                  <a:gd name="T1" fmla="*/ 0 h 447"/>
                  <a:gd name="T2" fmla="*/ 237 w 1902"/>
                  <a:gd name="T3" fmla="*/ 137 h 447"/>
                  <a:gd name="T4" fmla="*/ 484 w 1902"/>
                  <a:gd name="T5" fmla="*/ 151 h 447"/>
                  <a:gd name="T6" fmla="*/ 488 w 1902"/>
                  <a:gd name="T7" fmla="*/ 245 h 447"/>
                  <a:gd name="T8" fmla="*/ 827 w 1902"/>
                  <a:gd name="T9" fmla="*/ 254 h 447"/>
                  <a:gd name="T10" fmla="*/ 830 w 1902"/>
                  <a:gd name="T11" fmla="*/ 330 h 447"/>
                  <a:gd name="T12" fmla="*/ 214 w 1902"/>
                  <a:gd name="T13" fmla="*/ 319 h 447"/>
                  <a:gd name="T14" fmla="*/ 0 w 1902"/>
                  <a:gd name="T15" fmla="*/ 431 h 447"/>
                  <a:gd name="T16" fmla="*/ 410 w 1902"/>
                  <a:gd name="T17" fmla="*/ 437 h 447"/>
                  <a:gd name="T18" fmla="*/ 478 w 1902"/>
                  <a:gd name="T19" fmla="*/ 447 h 447"/>
                  <a:gd name="T20" fmla="*/ 511 w 1902"/>
                  <a:gd name="T21" fmla="*/ 378 h 447"/>
                  <a:gd name="T22" fmla="*/ 989 w 1902"/>
                  <a:gd name="T23" fmla="*/ 382 h 447"/>
                  <a:gd name="T24" fmla="*/ 1108 w 1902"/>
                  <a:gd name="T25" fmla="*/ 355 h 447"/>
                  <a:gd name="T26" fmla="*/ 869 w 1902"/>
                  <a:gd name="T27" fmla="*/ 340 h 447"/>
                  <a:gd name="T28" fmla="*/ 873 w 1902"/>
                  <a:gd name="T29" fmla="*/ 287 h 447"/>
                  <a:gd name="T30" fmla="*/ 1043 w 1902"/>
                  <a:gd name="T31" fmla="*/ 273 h 447"/>
                  <a:gd name="T32" fmla="*/ 1290 w 1902"/>
                  <a:gd name="T33" fmla="*/ 284 h 447"/>
                  <a:gd name="T34" fmla="*/ 1328 w 1902"/>
                  <a:gd name="T35" fmla="*/ 312 h 447"/>
                  <a:gd name="T36" fmla="*/ 1296 w 1902"/>
                  <a:gd name="T37" fmla="*/ 343 h 447"/>
                  <a:gd name="T38" fmla="*/ 1179 w 1902"/>
                  <a:gd name="T39" fmla="*/ 372 h 447"/>
                  <a:gd name="T40" fmla="*/ 1305 w 1902"/>
                  <a:gd name="T41" fmla="*/ 394 h 447"/>
                  <a:gd name="T42" fmla="*/ 1655 w 1902"/>
                  <a:gd name="T43" fmla="*/ 411 h 447"/>
                  <a:gd name="T44" fmla="*/ 1740 w 1902"/>
                  <a:gd name="T45" fmla="*/ 371 h 447"/>
                  <a:gd name="T46" fmla="*/ 1452 w 1902"/>
                  <a:gd name="T47" fmla="*/ 340 h 447"/>
                  <a:gd name="T48" fmla="*/ 1452 w 1902"/>
                  <a:gd name="T49" fmla="*/ 290 h 447"/>
                  <a:gd name="T50" fmla="*/ 1701 w 1902"/>
                  <a:gd name="T51" fmla="*/ 287 h 447"/>
                  <a:gd name="T52" fmla="*/ 1730 w 1902"/>
                  <a:gd name="T53" fmla="*/ 202 h 447"/>
                  <a:gd name="T54" fmla="*/ 1902 w 1902"/>
                  <a:gd name="T55" fmla="*/ 137 h 447"/>
                  <a:gd name="T56" fmla="*/ 266 w 1902"/>
                  <a:gd name="T57" fmla="*/ 88 h 447"/>
                  <a:gd name="T58" fmla="*/ 237 w 1902"/>
                  <a:gd name="T59" fmla="*/ 0 h 447"/>
                  <a:gd name="T60" fmla="*/ 237 w 1902"/>
                  <a:gd name="T6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447">
                    <a:moveTo>
                      <a:pt x="237" y="0"/>
                    </a:moveTo>
                    <a:lnTo>
                      <a:pt x="237" y="137"/>
                    </a:lnTo>
                    <a:lnTo>
                      <a:pt x="484" y="151"/>
                    </a:lnTo>
                    <a:lnTo>
                      <a:pt x="488" y="245"/>
                    </a:lnTo>
                    <a:lnTo>
                      <a:pt x="827" y="254"/>
                    </a:lnTo>
                    <a:lnTo>
                      <a:pt x="830" y="330"/>
                    </a:lnTo>
                    <a:lnTo>
                      <a:pt x="214" y="319"/>
                    </a:lnTo>
                    <a:lnTo>
                      <a:pt x="0" y="431"/>
                    </a:lnTo>
                    <a:lnTo>
                      <a:pt x="410" y="437"/>
                    </a:lnTo>
                    <a:lnTo>
                      <a:pt x="478" y="447"/>
                    </a:lnTo>
                    <a:lnTo>
                      <a:pt x="511" y="378"/>
                    </a:lnTo>
                    <a:lnTo>
                      <a:pt x="989" y="382"/>
                    </a:lnTo>
                    <a:lnTo>
                      <a:pt x="1108" y="355"/>
                    </a:lnTo>
                    <a:lnTo>
                      <a:pt x="869" y="340"/>
                    </a:lnTo>
                    <a:lnTo>
                      <a:pt x="873" y="287"/>
                    </a:lnTo>
                    <a:lnTo>
                      <a:pt x="1043" y="273"/>
                    </a:lnTo>
                    <a:lnTo>
                      <a:pt x="1290" y="284"/>
                    </a:lnTo>
                    <a:lnTo>
                      <a:pt x="1328" y="312"/>
                    </a:lnTo>
                    <a:lnTo>
                      <a:pt x="1296" y="343"/>
                    </a:lnTo>
                    <a:lnTo>
                      <a:pt x="1179" y="372"/>
                    </a:lnTo>
                    <a:lnTo>
                      <a:pt x="1305" y="394"/>
                    </a:lnTo>
                    <a:lnTo>
                      <a:pt x="1655" y="411"/>
                    </a:lnTo>
                    <a:lnTo>
                      <a:pt x="1740" y="371"/>
                    </a:lnTo>
                    <a:lnTo>
                      <a:pt x="1452" y="340"/>
                    </a:lnTo>
                    <a:lnTo>
                      <a:pt x="1452" y="290"/>
                    </a:lnTo>
                    <a:lnTo>
                      <a:pt x="1701" y="287"/>
                    </a:lnTo>
                    <a:lnTo>
                      <a:pt x="1730" y="202"/>
                    </a:lnTo>
                    <a:lnTo>
                      <a:pt x="1902" y="137"/>
                    </a:lnTo>
                    <a:lnTo>
                      <a:pt x="266" y="88"/>
                    </a:lnTo>
                    <a:lnTo>
                      <a:pt x="237" y="0"/>
                    </a:lnTo>
                    <a:lnTo>
                      <a:pt x="2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7" name="Freeform 25"/>
              <p:cNvSpPr>
                <a:spLocks/>
              </p:cNvSpPr>
              <p:nvPr/>
            </p:nvSpPr>
            <p:spPr bwMode="auto">
              <a:xfrm>
                <a:off x="4589" y="3555"/>
                <a:ext cx="665" cy="54"/>
              </a:xfrm>
              <a:custGeom>
                <a:avLst/>
                <a:gdLst>
                  <a:gd name="T0" fmla="*/ 26 w 1329"/>
                  <a:gd name="T1" fmla="*/ 48 h 107"/>
                  <a:gd name="T2" fmla="*/ 1231 w 1329"/>
                  <a:gd name="T3" fmla="*/ 88 h 107"/>
                  <a:gd name="T4" fmla="*/ 1323 w 1329"/>
                  <a:gd name="T5" fmla="*/ 0 h 107"/>
                  <a:gd name="T6" fmla="*/ 1329 w 1329"/>
                  <a:gd name="T7" fmla="*/ 23 h 107"/>
                  <a:gd name="T8" fmla="*/ 1248 w 1329"/>
                  <a:gd name="T9" fmla="*/ 107 h 107"/>
                  <a:gd name="T10" fmla="*/ 0 w 1329"/>
                  <a:gd name="T11" fmla="*/ 71 h 107"/>
                  <a:gd name="T12" fmla="*/ 26 w 1329"/>
                  <a:gd name="T13" fmla="*/ 48 h 107"/>
                  <a:gd name="T14" fmla="*/ 26 w 1329"/>
                  <a:gd name="T15" fmla="*/ 48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9" h="107">
                    <a:moveTo>
                      <a:pt x="26" y="48"/>
                    </a:moveTo>
                    <a:lnTo>
                      <a:pt x="1231" y="88"/>
                    </a:lnTo>
                    <a:lnTo>
                      <a:pt x="1323" y="0"/>
                    </a:lnTo>
                    <a:lnTo>
                      <a:pt x="1329" y="23"/>
                    </a:lnTo>
                    <a:lnTo>
                      <a:pt x="1248" y="107"/>
                    </a:lnTo>
                    <a:lnTo>
                      <a:pt x="0" y="71"/>
                    </a:lnTo>
                    <a:lnTo>
                      <a:pt x="26" y="48"/>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8" name="Freeform 26"/>
              <p:cNvSpPr>
                <a:spLocks/>
              </p:cNvSpPr>
              <p:nvPr/>
            </p:nvSpPr>
            <p:spPr bwMode="auto">
              <a:xfrm>
                <a:off x="4292" y="3513"/>
                <a:ext cx="1223" cy="404"/>
              </a:xfrm>
              <a:custGeom>
                <a:avLst/>
                <a:gdLst>
                  <a:gd name="T0" fmla="*/ 0 w 2447"/>
                  <a:gd name="T1" fmla="*/ 731 h 809"/>
                  <a:gd name="T2" fmla="*/ 2313 w 2447"/>
                  <a:gd name="T3" fmla="*/ 776 h 809"/>
                  <a:gd name="T4" fmla="*/ 2414 w 2447"/>
                  <a:gd name="T5" fmla="*/ 551 h 809"/>
                  <a:gd name="T6" fmla="*/ 2414 w 2447"/>
                  <a:gd name="T7" fmla="*/ 58 h 809"/>
                  <a:gd name="T8" fmla="*/ 1902 w 2447"/>
                  <a:gd name="T9" fmla="*/ 46 h 809"/>
                  <a:gd name="T10" fmla="*/ 1621 w 2447"/>
                  <a:gd name="T11" fmla="*/ 0 h 809"/>
                  <a:gd name="T12" fmla="*/ 2440 w 2447"/>
                  <a:gd name="T13" fmla="*/ 26 h 809"/>
                  <a:gd name="T14" fmla="*/ 2447 w 2447"/>
                  <a:gd name="T15" fmla="*/ 572 h 809"/>
                  <a:gd name="T16" fmla="*/ 2329 w 2447"/>
                  <a:gd name="T17" fmla="*/ 809 h 809"/>
                  <a:gd name="T18" fmla="*/ 12 w 2447"/>
                  <a:gd name="T19" fmla="*/ 756 h 809"/>
                  <a:gd name="T20" fmla="*/ 0 w 2447"/>
                  <a:gd name="T21" fmla="*/ 731 h 809"/>
                  <a:gd name="T22" fmla="*/ 0 w 2447"/>
                  <a:gd name="T23" fmla="*/ 73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7" h="809">
                    <a:moveTo>
                      <a:pt x="0" y="731"/>
                    </a:moveTo>
                    <a:lnTo>
                      <a:pt x="2313" y="776"/>
                    </a:lnTo>
                    <a:lnTo>
                      <a:pt x="2414" y="551"/>
                    </a:lnTo>
                    <a:lnTo>
                      <a:pt x="2414" y="58"/>
                    </a:lnTo>
                    <a:lnTo>
                      <a:pt x="1902" y="46"/>
                    </a:lnTo>
                    <a:lnTo>
                      <a:pt x="1621" y="0"/>
                    </a:lnTo>
                    <a:lnTo>
                      <a:pt x="2440" y="26"/>
                    </a:lnTo>
                    <a:lnTo>
                      <a:pt x="2447" y="572"/>
                    </a:lnTo>
                    <a:lnTo>
                      <a:pt x="2329" y="809"/>
                    </a:lnTo>
                    <a:lnTo>
                      <a:pt x="12" y="756"/>
                    </a:lnTo>
                    <a:lnTo>
                      <a:pt x="0" y="731"/>
                    </a:lnTo>
                    <a:lnTo>
                      <a:pt x="0" y="7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9" name="Freeform 27"/>
              <p:cNvSpPr>
                <a:spLocks/>
              </p:cNvSpPr>
              <p:nvPr/>
            </p:nvSpPr>
            <p:spPr bwMode="auto">
              <a:xfrm>
                <a:off x="4308" y="3610"/>
                <a:ext cx="1129" cy="38"/>
              </a:xfrm>
              <a:custGeom>
                <a:avLst/>
                <a:gdLst>
                  <a:gd name="T0" fmla="*/ 2 w 2256"/>
                  <a:gd name="T1" fmla="*/ 0 h 76"/>
                  <a:gd name="T2" fmla="*/ 2237 w 2256"/>
                  <a:gd name="T3" fmla="*/ 53 h 76"/>
                  <a:gd name="T4" fmla="*/ 2256 w 2256"/>
                  <a:gd name="T5" fmla="*/ 76 h 76"/>
                  <a:gd name="T6" fmla="*/ 0 w 2256"/>
                  <a:gd name="T7" fmla="*/ 21 h 76"/>
                  <a:gd name="T8" fmla="*/ 2 w 2256"/>
                  <a:gd name="T9" fmla="*/ 0 h 76"/>
                  <a:gd name="T10" fmla="*/ 2 w 2256"/>
                  <a:gd name="T11" fmla="*/ 0 h 76"/>
                </a:gdLst>
                <a:ahLst/>
                <a:cxnLst>
                  <a:cxn ang="0">
                    <a:pos x="T0" y="T1"/>
                  </a:cxn>
                  <a:cxn ang="0">
                    <a:pos x="T2" y="T3"/>
                  </a:cxn>
                  <a:cxn ang="0">
                    <a:pos x="T4" y="T5"/>
                  </a:cxn>
                  <a:cxn ang="0">
                    <a:pos x="T6" y="T7"/>
                  </a:cxn>
                  <a:cxn ang="0">
                    <a:pos x="T8" y="T9"/>
                  </a:cxn>
                  <a:cxn ang="0">
                    <a:pos x="T10" y="T11"/>
                  </a:cxn>
                </a:cxnLst>
                <a:rect l="0" t="0" r="r" b="b"/>
                <a:pathLst>
                  <a:path w="2256" h="76">
                    <a:moveTo>
                      <a:pt x="2" y="0"/>
                    </a:moveTo>
                    <a:lnTo>
                      <a:pt x="2237" y="53"/>
                    </a:lnTo>
                    <a:lnTo>
                      <a:pt x="2256" y="76"/>
                    </a:lnTo>
                    <a:lnTo>
                      <a:pt x="0" y="21"/>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0" name="Freeform 28"/>
              <p:cNvSpPr>
                <a:spLocks/>
              </p:cNvSpPr>
              <p:nvPr/>
            </p:nvSpPr>
            <p:spPr bwMode="auto">
              <a:xfrm>
                <a:off x="4651" y="3622"/>
                <a:ext cx="290" cy="79"/>
              </a:xfrm>
              <a:custGeom>
                <a:avLst/>
                <a:gdLst>
                  <a:gd name="T0" fmla="*/ 0 w 579"/>
                  <a:gd name="T1" fmla="*/ 2 h 158"/>
                  <a:gd name="T2" fmla="*/ 2 w 579"/>
                  <a:gd name="T3" fmla="*/ 150 h 158"/>
                  <a:gd name="T4" fmla="*/ 579 w 579"/>
                  <a:gd name="T5" fmla="*/ 158 h 158"/>
                  <a:gd name="T6" fmla="*/ 579 w 579"/>
                  <a:gd name="T7" fmla="*/ 12 h 158"/>
                  <a:gd name="T8" fmla="*/ 561 w 579"/>
                  <a:gd name="T9" fmla="*/ 12 h 158"/>
                  <a:gd name="T10" fmla="*/ 561 w 579"/>
                  <a:gd name="T11" fmla="*/ 148 h 158"/>
                  <a:gd name="T12" fmla="*/ 21 w 579"/>
                  <a:gd name="T13" fmla="*/ 137 h 158"/>
                  <a:gd name="T14" fmla="*/ 17 w 579"/>
                  <a:gd name="T15" fmla="*/ 0 h 158"/>
                  <a:gd name="T16" fmla="*/ 0 w 579"/>
                  <a:gd name="T17" fmla="*/ 2 h 158"/>
                  <a:gd name="T18" fmla="*/ 0 w 579"/>
                  <a:gd name="T1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158">
                    <a:moveTo>
                      <a:pt x="0" y="2"/>
                    </a:moveTo>
                    <a:lnTo>
                      <a:pt x="2" y="150"/>
                    </a:lnTo>
                    <a:lnTo>
                      <a:pt x="579" y="158"/>
                    </a:lnTo>
                    <a:lnTo>
                      <a:pt x="579" y="12"/>
                    </a:lnTo>
                    <a:lnTo>
                      <a:pt x="561" y="12"/>
                    </a:lnTo>
                    <a:lnTo>
                      <a:pt x="561" y="148"/>
                    </a:lnTo>
                    <a:lnTo>
                      <a:pt x="21" y="137"/>
                    </a:lnTo>
                    <a:lnTo>
                      <a:pt x="17"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1" name="Freeform 29"/>
              <p:cNvSpPr>
                <a:spLocks/>
              </p:cNvSpPr>
              <p:nvPr/>
            </p:nvSpPr>
            <p:spPr bwMode="auto">
              <a:xfrm>
                <a:off x="4301" y="3739"/>
                <a:ext cx="1148" cy="32"/>
              </a:xfrm>
              <a:custGeom>
                <a:avLst/>
                <a:gdLst>
                  <a:gd name="T0" fmla="*/ 0 w 2297"/>
                  <a:gd name="T1" fmla="*/ 0 h 63"/>
                  <a:gd name="T2" fmla="*/ 2297 w 2297"/>
                  <a:gd name="T3" fmla="*/ 45 h 63"/>
                  <a:gd name="T4" fmla="*/ 2289 w 2297"/>
                  <a:gd name="T5" fmla="*/ 63 h 63"/>
                  <a:gd name="T6" fmla="*/ 17 w 2297"/>
                  <a:gd name="T7" fmla="*/ 20 h 63"/>
                  <a:gd name="T8" fmla="*/ 0 w 2297"/>
                  <a:gd name="T9" fmla="*/ 0 h 63"/>
                  <a:gd name="T10" fmla="*/ 0 w 2297"/>
                  <a:gd name="T11" fmla="*/ 0 h 63"/>
                </a:gdLst>
                <a:ahLst/>
                <a:cxnLst>
                  <a:cxn ang="0">
                    <a:pos x="T0" y="T1"/>
                  </a:cxn>
                  <a:cxn ang="0">
                    <a:pos x="T2" y="T3"/>
                  </a:cxn>
                  <a:cxn ang="0">
                    <a:pos x="T4" y="T5"/>
                  </a:cxn>
                  <a:cxn ang="0">
                    <a:pos x="T6" y="T7"/>
                  </a:cxn>
                  <a:cxn ang="0">
                    <a:pos x="T8" y="T9"/>
                  </a:cxn>
                  <a:cxn ang="0">
                    <a:pos x="T10" y="T11"/>
                  </a:cxn>
                </a:cxnLst>
                <a:rect l="0" t="0" r="r" b="b"/>
                <a:pathLst>
                  <a:path w="2297" h="63">
                    <a:moveTo>
                      <a:pt x="0" y="0"/>
                    </a:moveTo>
                    <a:lnTo>
                      <a:pt x="2297" y="45"/>
                    </a:lnTo>
                    <a:lnTo>
                      <a:pt x="2289" y="63"/>
                    </a:lnTo>
                    <a:lnTo>
                      <a:pt x="17" y="2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2" name="Freeform 30"/>
              <p:cNvSpPr>
                <a:spLocks/>
              </p:cNvSpPr>
              <p:nvPr/>
            </p:nvSpPr>
            <p:spPr bwMode="auto">
              <a:xfrm>
                <a:off x="4346" y="3652"/>
                <a:ext cx="44" cy="46"/>
              </a:xfrm>
              <a:custGeom>
                <a:avLst/>
                <a:gdLst>
                  <a:gd name="T0" fmla="*/ 0 w 87"/>
                  <a:gd name="T1" fmla="*/ 32 h 92"/>
                  <a:gd name="T2" fmla="*/ 7 w 87"/>
                  <a:gd name="T3" fmla="*/ 11 h 92"/>
                  <a:gd name="T4" fmla="*/ 29 w 87"/>
                  <a:gd name="T5" fmla="*/ 0 h 92"/>
                  <a:gd name="T6" fmla="*/ 58 w 87"/>
                  <a:gd name="T7" fmla="*/ 0 h 92"/>
                  <a:gd name="T8" fmla="*/ 78 w 87"/>
                  <a:gd name="T9" fmla="*/ 14 h 92"/>
                  <a:gd name="T10" fmla="*/ 87 w 87"/>
                  <a:gd name="T11" fmla="*/ 35 h 92"/>
                  <a:gd name="T12" fmla="*/ 85 w 87"/>
                  <a:gd name="T13" fmla="*/ 60 h 92"/>
                  <a:gd name="T14" fmla="*/ 69 w 87"/>
                  <a:gd name="T15" fmla="*/ 82 h 92"/>
                  <a:gd name="T16" fmla="*/ 41 w 87"/>
                  <a:gd name="T17" fmla="*/ 92 h 92"/>
                  <a:gd name="T18" fmla="*/ 17 w 87"/>
                  <a:gd name="T19" fmla="*/ 86 h 92"/>
                  <a:gd name="T20" fmla="*/ 41 w 87"/>
                  <a:gd name="T21" fmla="*/ 82 h 92"/>
                  <a:gd name="T22" fmla="*/ 64 w 87"/>
                  <a:gd name="T23" fmla="*/ 69 h 92"/>
                  <a:gd name="T24" fmla="*/ 69 w 87"/>
                  <a:gd name="T25" fmla="*/ 42 h 92"/>
                  <a:gd name="T26" fmla="*/ 55 w 87"/>
                  <a:gd name="T27" fmla="*/ 22 h 92"/>
                  <a:gd name="T28" fmla="*/ 36 w 87"/>
                  <a:gd name="T29" fmla="*/ 17 h 92"/>
                  <a:gd name="T30" fmla="*/ 17 w 87"/>
                  <a:gd name="T31" fmla="*/ 20 h 92"/>
                  <a:gd name="T32" fmla="*/ 0 w 87"/>
                  <a:gd name="T33" fmla="*/ 32 h 92"/>
                  <a:gd name="T34" fmla="*/ 0 w 87"/>
                  <a:gd name="T3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92">
                    <a:moveTo>
                      <a:pt x="0" y="32"/>
                    </a:moveTo>
                    <a:lnTo>
                      <a:pt x="7" y="11"/>
                    </a:lnTo>
                    <a:lnTo>
                      <a:pt x="29" y="0"/>
                    </a:lnTo>
                    <a:lnTo>
                      <a:pt x="58" y="0"/>
                    </a:lnTo>
                    <a:lnTo>
                      <a:pt x="78" y="14"/>
                    </a:lnTo>
                    <a:lnTo>
                      <a:pt x="87" y="35"/>
                    </a:lnTo>
                    <a:lnTo>
                      <a:pt x="85" y="60"/>
                    </a:lnTo>
                    <a:lnTo>
                      <a:pt x="69" y="82"/>
                    </a:lnTo>
                    <a:lnTo>
                      <a:pt x="41" y="92"/>
                    </a:lnTo>
                    <a:lnTo>
                      <a:pt x="17" y="86"/>
                    </a:lnTo>
                    <a:lnTo>
                      <a:pt x="41" y="82"/>
                    </a:lnTo>
                    <a:lnTo>
                      <a:pt x="64" y="69"/>
                    </a:lnTo>
                    <a:lnTo>
                      <a:pt x="69" y="42"/>
                    </a:lnTo>
                    <a:lnTo>
                      <a:pt x="55" y="22"/>
                    </a:lnTo>
                    <a:lnTo>
                      <a:pt x="36" y="17"/>
                    </a:lnTo>
                    <a:lnTo>
                      <a:pt x="17" y="20"/>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3" name="Freeform 31"/>
              <p:cNvSpPr>
                <a:spLocks/>
              </p:cNvSpPr>
              <p:nvPr/>
            </p:nvSpPr>
            <p:spPr bwMode="auto">
              <a:xfrm>
                <a:off x="4425" y="3655"/>
                <a:ext cx="44" cy="46"/>
              </a:xfrm>
              <a:custGeom>
                <a:avLst/>
                <a:gdLst>
                  <a:gd name="T0" fmla="*/ 0 w 87"/>
                  <a:gd name="T1" fmla="*/ 34 h 92"/>
                  <a:gd name="T2" fmla="*/ 8 w 87"/>
                  <a:gd name="T3" fmla="*/ 11 h 92"/>
                  <a:gd name="T4" fmla="*/ 30 w 87"/>
                  <a:gd name="T5" fmla="*/ 0 h 92"/>
                  <a:gd name="T6" fmla="*/ 59 w 87"/>
                  <a:gd name="T7" fmla="*/ 0 h 92"/>
                  <a:gd name="T8" fmla="*/ 78 w 87"/>
                  <a:gd name="T9" fmla="*/ 14 h 92"/>
                  <a:gd name="T10" fmla="*/ 87 w 87"/>
                  <a:gd name="T11" fmla="*/ 36 h 92"/>
                  <a:gd name="T12" fmla="*/ 86 w 87"/>
                  <a:gd name="T13" fmla="*/ 61 h 92"/>
                  <a:gd name="T14" fmla="*/ 69 w 87"/>
                  <a:gd name="T15" fmla="*/ 82 h 92"/>
                  <a:gd name="T16" fmla="*/ 42 w 87"/>
                  <a:gd name="T17" fmla="*/ 92 h 92"/>
                  <a:gd name="T18" fmla="*/ 18 w 87"/>
                  <a:gd name="T19" fmla="*/ 87 h 92"/>
                  <a:gd name="T20" fmla="*/ 42 w 87"/>
                  <a:gd name="T21" fmla="*/ 83 h 92"/>
                  <a:gd name="T22" fmla="*/ 63 w 87"/>
                  <a:gd name="T23" fmla="*/ 70 h 92"/>
                  <a:gd name="T24" fmla="*/ 69 w 87"/>
                  <a:gd name="T25" fmla="*/ 42 h 92"/>
                  <a:gd name="T26" fmla="*/ 56 w 87"/>
                  <a:gd name="T27" fmla="*/ 23 h 92"/>
                  <a:gd name="T28" fmla="*/ 36 w 87"/>
                  <a:gd name="T29" fmla="*/ 18 h 92"/>
                  <a:gd name="T30" fmla="*/ 18 w 87"/>
                  <a:gd name="T31" fmla="*/ 22 h 92"/>
                  <a:gd name="T32" fmla="*/ 0 w 87"/>
                  <a:gd name="T33" fmla="*/ 34 h 92"/>
                  <a:gd name="T34" fmla="*/ 0 w 87"/>
                  <a:gd name="T35"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92">
                    <a:moveTo>
                      <a:pt x="0" y="34"/>
                    </a:moveTo>
                    <a:lnTo>
                      <a:pt x="8" y="11"/>
                    </a:lnTo>
                    <a:lnTo>
                      <a:pt x="30" y="0"/>
                    </a:lnTo>
                    <a:lnTo>
                      <a:pt x="59" y="0"/>
                    </a:lnTo>
                    <a:lnTo>
                      <a:pt x="78" y="14"/>
                    </a:lnTo>
                    <a:lnTo>
                      <a:pt x="87" y="36"/>
                    </a:lnTo>
                    <a:lnTo>
                      <a:pt x="86" y="61"/>
                    </a:lnTo>
                    <a:lnTo>
                      <a:pt x="69" y="82"/>
                    </a:lnTo>
                    <a:lnTo>
                      <a:pt x="42" y="92"/>
                    </a:lnTo>
                    <a:lnTo>
                      <a:pt x="18" y="87"/>
                    </a:lnTo>
                    <a:lnTo>
                      <a:pt x="42" y="83"/>
                    </a:lnTo>
                    <a:lnTo>
                      <a:pt x="63" y="70"/>
                    </a:lnTo>
                    <a:lnTo>
                      <a:pt x="69" y="42"/>
                    </a:lnTo>
                    <a:lnTo>
                      <a:pt x="56" y="23"/>
                    </a:lnTo>
                    <a:lnTo>
                      <a:pt x="36" y="18"/>
                    </a:lnTo>
                    <a:lnTo>
                      <a:pt x="18" y="22"/>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4" name="Freeform 32"/>
              <p:cNvSpPr>
                <a:spLocks/>
              </p:cNvSpPr>
              <p:nvPr/>
            </p:nvSpPr>
            <p:spPr bwMode="auto">
              <a:xfrm>
                <a:off x="4682" y="3636"/>
                <a:ext cx="240" cy="31"/>
              </a:xfrm>
              <a:custGeom>
                <a:avLst/>
                <a:gdLst>
                  <a:gd name="T0" fmla="*/ 0 w 480"/>
                  <a:gd name="T1" fmla="*/ 19 h 62"/>
                  <a:gd name="T2" fmla="*/ 142 w 480"/>
                  <a:gd name="T3" fmla="*/ 17 h 62"/>
                  <a:gd name="T4" fmla="*/ 146 w 480"/>
                  <a:gd name="T5" fmla="*/ 0 h 62"/>
                  <a:gd name="T6" fmla="*/ 326 w 480"/>
                  <a:gd name="T7" fmla="*/ 5 h 62"/>
                  <a:gd name="T8" fmla="*/ 332 w 480"/>
                  <a:gd name="T9" fmla="*/ 23 h 62"/>
                  <a:gd name="T10" fmla="*/ 479 w 480"/>
                  <a:gd name="T11" fmla="*/ 22 h 62"/>
                  <a:gd name="T12" fmla="*/ 480 w 480"/>
                  <a:gd name="T13" fmla="*/ 50 h 62"/>
                  <a:gd name="T14" fmla="*/ 333 w 480"/>
                  <a:gd name="T15" fmla="*/ 47 h 62"/>
                  <a:gd name="T16" fmla="*/ 326 w 480"/>
                  <a:gd name="T17" fmla="*/ 62 h 62"/>
                  <a:gd name="T18" fmla="*/ 145 w 480"/>
                  <a:gd name="T19" fmla="*/ 59 h 62"/>
                  <a:gd name="T20" fmla="*/ 135 w 480"/>
                  <a:gd name="T21" fmla="*/ 44 h 62"/>
                  <a:gd name="T22" fmla="*/ 0 w 480"/>
                  <a:gd name="T23" fmla="*/ 39 h 62"/>
                  <a:gd name="T24" fmla="*/ 0 w 480"/>
                  <a:gd name="T25" fmla="*/ 19 h 62"/>
                  <a:gd name="T26" fmla="*/ 0 w 480"/>
                  <a:gd name="T27"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62">
                    <a:moveTo>
                      <a:pt x="0" y="19"/>
                    </a:moveTo>
                    <a:lnTo>
                      <a:pt x="142" y="17"/>
                    </a:lnTo>
                    <a:lnTo>
                      <a:pt x="146" y="0"/>
                    </a:lnTo>
                    <a:lnTo>
                      <a:pt x="326" y="5"/>
                    </a:lnTo>
                    <a:lnTo>
                      <a:pt x="332" y="23"/>
                    </a:lnTo>
                    <a:lnTo>
                      <a:pt x="479" y="22"/>
                    </a:lnTo>
                    <a:lnTo>
                      <a:pt x="480" y="50"/>
                    </a:lnTo>
                    <a:lnTo>
                      <a:pt x="333" y="47"/>
                    </a:lnTo>
                    <a:lnTo>
                      <a:pt x="326" y="62"/>
                    </a:lnTo>
                    <a:lnTo>
                      <a:pt x="145" y="59"/>
                    </a:lnTo>
                    <a:lnTo>
                      <a:pt x="135" y="44"/>
                    </a:lnTo>
                    <a:lnTo>
                      <a:pt x="0" y="3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5" name="Freeform 33"/>
              <p:cNvSpPr>
                <a:spLocks/>
              </p:cNvSpPr>
              <p:nvPr/>
            </p:nvSpPr>
            <p:spPr bwMode="auto">
              <a:xfrm>
                <a:off x="4452" y="2574"/>
                <a:ext cx="910" cy="765"/>
              </a:xfrm>
              <a:custGeom>
                <a:avLst/>
                <a:gdLst>
                  <a:gd name="T0" fmla="*/ 16 w 1819"/>
                  <a:gd name="T1" fmla="*/ 0 h 1530"/>
                  <a:gd name="T2" fmla="*/ 1791 w 1819"/>
                  <a:gd name="T3" fmla="*/ 19 h 1530"/>
                  <a:gd name="T4" fmla="*/ 1819 w 1819"/>
                  <a:gd name="T5" fmla="*/ 51 h 1530"/>
                  <a:gd name="T6" fmla="*/ 1813 w 1819"/>
                  <a:gd name="T7" fmla="*/ 1511 h 1530"/>
                  <a:gd name="T8" fmla="*/ 1787 w 1819"/>
                  <a:gd name="T9" fmla="*/ 1530 h 1530"/>
                  <a:gd name="T10" fmla="*/ 1797 w 1819"/>
                  <a:gd name="T11" fmla="*/ 66 h 1530"/>
                  <a:gd name="T12" fmla="*/ 1775 w 1819"/>
                  <a:gd name="T13" fmla="*/ 35 h 1530"/>
                  <a:gd name="T14" fmla="*/ 0 w 1819"/>
                  <a:gd name="T15" fmla="*/ 19 h 1530"/>
                  <a:gd name="T16" fmla="*/ 16 w 1819"/>
                  <a:gd name="T17" fmla="*/ 0 h 1530"/>
                  <a:gd name="T18" fmla="*/ 16 w 1819"/>
                  <a:gd name="T19"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9" h="1530">
                    <a:moveTo>
                      <a:pt x="16" y="0"/>
                    </a:moveTo>
                    <a:lnTo>
                      <a:pt x="1791" y="19"/>
                    </a:lnTo>
                    <a:lnTo>
                      <a:pt x="1819" y="51"/>
                    </a:lnTo>
                    <a:lnTo>
                      <a:pt x="1813" y="1511"/>
                    </a:lnTo>
                    <a:lnTo>
                      <a:pt x="1787" y="1530"/>
                    </a:lnTo>
                    <a:lnTo>
                      <a:pt x="1797" y="66"/>
                    </a:lnTo>
                    <a:lnTo>
                      <a:pt x="1775" y="35"/>
                    </a:lnTo>
                    <a:lnTo>
                      <a:pt x="0" y="19"/>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6" name="Freeform 34"/>
              <p:cNvSpPr>
                <a:spLocks/>
              </p:cNvSpPr>
              <p:nvPr/>
            </p:nvSpPr>
            <p:spPr bwMode="auto">
              <a:xfrm>
                <a:off x="4971" y="3654"/>
                <a:ext cx="380" cy="48"/>
              </a:xfrm>
              <a:custGeom>
                <a:avLst/>
                <a:gdLst>
                  <a:gd name="T0" fmla="*/ 0 w 759"/>
                  <a:gd name="T1" fmla="*/ 0 h 96"/>
                  <a:gd name="T2" fmla="*/ 0 w 759"/>
                  <a:gd name="T3" fmla="*/ 84 h 96"/>
                  <a:gd name="T4" fmla="*/ 759 w 759"/>
                  <a:gd name="T5" fmla="*/ 96 h 96"/>
                  <a:gd name="T6" fmla="*/ 758 w 759"/>
                  <a:gd name="T7" fmla="*/ 12 h 96"/>
                  <a:gd name="T8" fmla="*/ 740 w 759"/>
                  <a:gd name="T9" fmla="*/ 10 h 96"/>
                  <a:gd name="T10" fmla="*/ 736 w 759"/>
                  <a:gd name="T11" fmla="*/ 75 h 96"/>
                  <a:gd name="T12" fmla="*/ 20 w 759"/>
                  <a:gd name="T13" fmla="*/ 61 h 96"/>
                  <a:gd name="T14" fmla="*/ 0 w 759"/>
                  <a:gd name="T15" fmla="*/ 0 h 96"/>
                  <a:gd name="T16" fmla="*/ 0 w 759"/>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96">
                    <a:moveTo>
                      <a:pt x="0" y="0"/>
                    </a:moveTo>
                    <a:lnTo>
                      <a:pt x="0" y="84"/>
                    </a:lnTo>
                    <a:lnTo>
                      <a:pt x="759" y="96"/>
                    </a:lnTo>
                    <a:lnTo>
                      <a:pt x="758" y="12"/>
                    </a:lnTo>
                    <a:lnTo>
                      <a:pt x="740" y="10"/>
                    </a:lnTo>
                    <a:lnTo>
                      <a:pt x="736" y="75"/>
                    </a:lnTo>
                    <a:lnTo>
                      <a:pt x="20" y="6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7" name="Freeform 35"/>
              <p:cNvSpPr>
                <a:spLocks/>
              </p:cNvSpPr>
              <p:nvPr/>
            </p:nvSpPr>
            <p:spPr bwMode="auto">
              <a:xfrm>
                <a:off x="4951" y="3627"/>
                <a:ext cx="12" cy="235"/>
              </a:xfrm>
              <a:custGeom>
                <a:avLst/>
                <a:gdLst>
                  <a:gd name="T0" fmla="*/ 4 w 23"/>
                  <a:gd name="T1" fmla="*/ 0 h 469"/>
                  <a:gd name="T2" fmla="*/ 0 w 23"/>
                  <a:gd name="T3" fmla="*/ 469 h 469"/>
                  <a:gd name="T4" fmla="*/ 13 w 23"/>
                  <a:gd name="T5" fmla="*/ 464 h 469"/>
                  <a:gd name="T6" fmla="*/ 23 w 23"/>
                  <a:gd name="T7" fmla="*/ 6 h 469"/>
                  <a:gd name="T8" fmla="*/ 4 w 23"/>
                  <a:gd name="T9" fmla="*/ 0 h 469"/>
                  <a:gd name="T10" fmla="*/ 4 w 23"/>
                  <a:gd name="T11" fmla="*/ 0 h 469"/>
                </a:gdLst>
                <a:ahLst/>
                <a:cxnLst>
                  <a:cxn ang="0">
                    <a:pos x="T0" y="T1"/>
                  </a:cxn>
                  <a:cxn ang="0">
                    <a:pos x="T2" y="T3"/>
                  </a:cxn>
                  <a:cxn ang="0">
                    <a:pos x="T4" y="T5"/>
                  </a:cxn>
                  <a:cxn ang="0">
                    <a:pos x="T6" y="T7"/>
                  </a:cxn>
                  <a:cxn ang="0">
                    <a:pos x="T8" y="T9"/>
                  </a:cxn>
                  <a:cxn ang="0">
                    <a:pos x="T10" y="T11"/>
                  </a:cxn>
                </a:cxnLst>
                <a:rect l="0" t="0" r="r" b="b"/>
                <a:pathLst>
                  <a:path w="23" h="469">
                    <a:moveTo>
                      <a:pt x="4" y="0"/>
                    </a:moveTo>
                    <a:lnTo>
                      <a:pt x="0" y="469"/>
                    </a:lnTo>
                    <a:lnTo>
                      <a:pt x="13" y="464"/>
                    </a:lnTo>
                    <a:lnTo>
                      <a:pt x="23" y="6"/>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8" name="Freeform 36"/>
              <p:cNvSpPr>
                <a:spLocks/>
              </p:cNvSpPr>
              <p:nvPr/>
            </p:nvSpPr>
            <p:spPr bwMode="auto">
              <a:xfrm>
                <a:off x="5361" y="3640"/>
                <a:ext cx="9" cy="229"/>
              </a:xfrm>
              <a:custGeom>
                <a:avLst/>
                <a:gdLst>
                  <a:gd name="T0" fmla="*/ 0 w 16"/>
                  <a:gd name="T1" fmla="*/ 1 h 459"/>
                  <a:gd name="T2" fmla="*/ 1 w 16"/>
                  <a:gd name="T3" fmla="*/ 459 h 459"/>
                  <a:gd name="T4" fmla="*/ 16 w 16"/>
                  <a:gd name="T5" fmla="*/ 459 h 459"/>
                  <a:gd name="T6" fmla="*/ 14 w 16"/>
                  <a:gd name="T7" fmla="*/ 0 h 459"/>
                  <a:gd name="T8" fmla="*/ 0 w 16"/>
                  <a:gd name="T9" fmla="*/ 1 h 459"/>
                  <a:gd name="T10" fmla="*/ 0 w 16"/>
                  <a:gd name="T11" fmla="*/ 1 h 459"/>
                </a:gdLst>
                <a:ahLst/>
                <a:cxnLst>
                  <a:cxn ang="0">
                    <a:pos x="T0" y="T1"/>
                  </a:cxn>
                  <a:cxn ang="0">
                    <a:pos x="T2" y="T3"/>
                  </a:cxn>
                  <a:cxn ang="0">
                    <a:pos x="T4" y="T5"/>
                  </a:cxn>
                  <a:cxn ang="0">
                    <a:pos x="T6" y="T7"/>
                  </a:cxn>
                  <a:cxn ang="0">
                    <a:pos x="T8" y="T9"/>
                  </a:cxn>
                  <a:cxn ang="0">
                    <a:pos x="T10" y="T11"/>
                  </a:cxn>
                </a:cxnLst>
                <a:rect l="0" t="0" r="r" b="b"/>
                <a:pathLst>
                  <a:path w="16" h="459">
                    <a:moveTo>
                      <a:pt x="0" y="1"/>
                    </a:moveTo>
                    <a:lnTo>
                      <a:pt x="1" y="459"/>
                    </a:lnTo>
                    <a:lnTo>
                      <a:pt x="16" y="459"/>
                    </a:lnTo>
                    <a:lnTo>
                      <a:pt x="14"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09" name="Freeform 37"/>
              <p:cNvSpPr>
                <a:spLocks/>
              </p:cNvSpPr>
              <p:nvPr/>
            </p:nvSpPr>
            <p:spPr bwMode="auto">
              <a:xfrm>
                <a:off x="5379" y="3679"/>
                <a:ext cx="43" cy="46"/>
              </a:xfrm>
              <a:custGeom>
                <a:avLst/>
                <a:gdLst>
                  <a:gd name="T0" fmla="*/ 0 w 87"/>
                  <a:gd name="T1" fmla="*/ 34 h 92"/>
                  <a:gd name="T2" fmla="*/ 8 w 87"/>
                  <a:gd name="T3" fmla="*/ 12 h 92"/>
                  <a:gd name="T4" fmla="*/ 29 w 87"/>
                  <a:gd name="T5" fmla="*/ 0 h 92"/>
                  <a:gd name="T6" fmla="*/ 58 w 87"/>
                  <a:gd name="T7" fmla="*/ 0 h 92"/>
                  <a:gd name="T8" fmla="*/ 78 w 87"/>
                  <a:gd name="T9" fmla="*/ 14 h 92"/>
                  <a:gd name="T10" fmla="*/ 87 w 87"/>
                  <a:gd name="T11" fmla="*/ 36 h 92"/>
                  <a:gd name="T12" fmla="*/ 86 w 87"/>
                  <a:gd name="T13" fmla="*/ 61 h 92"/>
                  <a:gd name="T14" fmla="*/ 69 w 87"/>
                  <a:gd name="T15" fmla="*/ 82 h 92"/>
                  <a:gd name="T16" fmla="*/ 41 w 87"/>
                  <a:gd name="T17" fmla="*/ 92 h 92"/>
                  <a:gd name="T18" fmla="*/ 17 w 87"/>
                  <a:gd name="T19" fmla="*/ 87 h 92"/>
                  <a:gd name="T20" fmla="*/ 41 w 87"/>
                  <a:gd name="T21" fmla="*/ 83 h 92"/>
                  <a:gd name="T22" fmla="*/ 64 w 87"/>
                  <a:gd name="T23" fmla="*/ 70 h 92"/>
                  <a:gd name="T24" fmla="*/ 69 w 87"/>
                  <a:gd name="T25" fmla="*/ 42 h 92"/>
                  <a:gd name="T26" fmla="*/ 56 w 87"/>
                  <a:gd name="T27" fmla="*/ 23 h 92"/>
                  <a:gd name="T28" fmla="*/ 37 w 87"/>
                  <a:gd name="T29" fmla="*/ 18 h 92"/>
                  <a:gd name="T30" fmla="*/ 17 w 87"/>
                  <a:gd name="T31" fmla="*/ 22 h 92"/>
                  <a:gd name="T32" fmla="*/ 0 w 87"/>
                  <a:gd name="T33" fmla="*/ 34 h 92"/>
                  <a:gd name="T34" fmla="*/ 0 w 87"/>
                  <a:gd name="T35"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92">
                    <a:moveTo>
                      <a:pt x="0" y="34"/>
                    </a:moveTo>
                    <a:lnTo>
                      <a:pt x="8" y="12"/>
                    </a:lnTo>
                    <a:lnTo>
                      <a:pt x="29" y="0"/>
                    </a:lnTo>
                    <a:lnTo>
                      <a:pt x="58" y="0"/>
                    </a:lnTo>
                    <a:lnTo>
                      <a:pt x="78" y="14"/>
                    </a:lnTo>
                    <a:lnTo>
                      <a:pt x="87" y="36"/>
                    </a:lnTo>
                    <a:lnTo>
                      <a:pt x="86" y="61"/>
                    </a:lnTo>
                    <a:lnTo>
                      <a:pt x="69" y="82"/>
                    </a:lnTo>
                    <a:lnTo>
                      <a:pt x="41" y="92"/>
                    </a:lnTo>
                    <a:lnTo>
                      <a:pt x="17" y="87"/>
                    </a:lnTo>
                    <a:lnTo>
                      <a:pt x="41" y="83"/>
                    </a:lnTo>
                    <a:lnTo>
                      <a:pt x="64" y="70"/>
                    </a:lnTo>
                    <a:lnTo>
                      <a:pt x="69" y="42"/>
                    </a:lnTo>
                    <a:lnTo>
                      <a:pt x="56" y="23"/>
                    </a:lnTo>
                    <a:lnTo>
                      <a:pt x="37" y="18"/>
                    </a:lnTo>
                    <a:lnTo>
                      <a:pt x="17" y="22"/>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0" name="Freeform 38"/>
              <p:cNvSpPr>
                <a:spLocks/>
              </p:cNvSpPr>
              <p:nvPr/>
            </p:nvSpPr>
            <p:spPr bwMode="auto">
              <a:xfrm>
                <a:off x="5401" y="3880"/>
                <a:ext cx="8" cy="22"/>
              </a:xfrm>
              <a:custGeom>
                <a:avLst/>
                <a:gdLst>
                  <a:gd name="T0" fmla="*/ 0 w 16"/>
                  <a:gd name="T1" fmla="*/ 0 h 46"/>
                  <a:gd name="T2" fmla="*/ 1 w 16"/>
                  <a:gd name="T3" fmla="*/ 46 h 46"/>
                  <a:gd name="T4" fmla="*/ 16 w 16"/>
                  <a:gd name="T5" fmla="*/ 46 h 46"/>
                  <a:gd name="T6" fmla="*/ 12 w 16"/>
                  <a:gd name="T7" fmla="*/ 1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1" y="46"/>
                    </a:lnTo>
                    <a:lnTo>
                      <a:pt x="16"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1" name="Freeform 39"/>
              <p:cNvSpPr>
                <a:spLocks/>
              </p:cNvSpPr>
              <p:nvPr/>
            </p:nvSpPr>
            <p:spPr bwMode="auto">
              <a:xfrm>
                <a:off x="4522" y="2663"/>
                <a:ext cx="744" cy="553"/>
              </a:xfrm>
              <a:custGeom>
                <a:avLst/>
                <a:gdLst>
                  <a:gd name="T0" fmla="*/ 0 w 1488"/>
                  <a:gd name="T1" fmla="*/ 0 h 1108"/>
                  <a:gd name="T2" fmla="*/ 30 w 1488"/>
                  <a:gd name="T3" fmla="*/ 70 h 1108"/>
                  <a:gd name="T4" fmla="*/ 22 w 1488"/>
                  <a:gd name="T5" fmla="*/ 729 h 1108"/>
                  <a:gd name="T6" fmla="*/ 25 w 1488"/>
                  <a:gd name="T7" fmla="*/ 1108 h 1108"/>
                  <a:gd name="T8" fmla="*/ 97 w 1488"/>
                  <a:gd name="T9" fmla="*/ 1084 h 1108"/>
                  <a:gd name="T10" fmla="*/ 110 w 1488"/>
                  <a:gd name="T11" fmla="*/ 88 h 1108"/>
                  <a:gd name="T12" fmla="*/ 579 w 1488"/>
                  <a:gd name="T13" fmla="*/ 79 h 1108"/>
                  <a:gd name="T14" fmla="*/ 1446 w 1488"/>
                  <a:gd name="T15" fmla="*/ 100 h 1108"/>
                  <a:gd name="T16" fmla="*/ 1488 w 1488"/>
                  <a:gd name="T17" fmla="*/ 68 h 1108"/>
                  <a:gd name="T18" fmla="*/ 1117 w 1488"/>
                  <a:gd name="T19" fmla="*/ 58 h 1108"/>
                  <a:gd name="T20" fmla="*/ 477 w 1488"/>
                  <a:gd name="T21" fmla="*/ 43 h 1108"/>
                  <a:gd name="T22" fmla="*/ 65 w 1488"/>
                  <a:gd name="T23" fmla="*/ 45 h 1108"/>
                  <a:gd name="T24" fmla="*/ 0 w 1488"/>
                  <a:gd name="T25" fmla="*/ 0 h 1108"/>
                  <a:gd name="T26" fmla="*/ 0 w 1488"/>
                  <a:gd name="T27"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8" h="1108">
                    <a:moveTo>
                      <a:pt x="0" y="0"/>
                    </a:moveTo>
                    <a:lnTo>
                      <a:pt x="30" y="70"/>
                    </a:lnTo>
                    <a:lnTo>
                      <a:pt x="22" y="729"/>
                    </a:lnTo>
                    <a:lnTo>
                      <a:pt x="25" y="1108"/>
                    </a:lnTo>
                    <a:lnTo>
                      <a:pt x="97" y="1084"/>
                    </a:lnTo>
                    <a:lnTo>
                      <a:pt x="110" y="88"/>
                    </a:lnTo>
                    <a:lnTo>
                      <a:pt x="579" y="79"/>
                    </a:lnTo>
                    <a:lnTo>
                      <a:pt x="1446" y="100"/>
                    </a:lnTo>
                    <a:lnTo>
                      <a:pt x="1488" y="68"/>
                    </a:lnTo>
                    <a:lnTo>
                      <a:pt x="1117" y="58"/>
                    </a:lnTo>
                    <a:lnTo>
                      <a:pt x="477" y="43"/>
                    </a:lnTo>
                    <a:lnTo>
                      <a:pt x="65" y="4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2" name="Freeform 40"/>
              <p:cNvSpPr>
                <a:spLocks/>
              </p:cNvSpPr>
              <p:nvPr/>
            </p:nvSpPr>
            <p:spPr bwMode="auto">
              <a:xfrm>
                <a:off x="4537" y="2695"/>
                <a:ext cx="727" cy="559"/>
              </a:xfrm>
              <a:custGeom>
                <a:avLst/>
                <a:gdLst>
                  <a:gd name="T0" fmla="*/ 0 w 1453"/>
                  <a:gd name="T1" fmla="*/ 1046 h 1119"/>
                  <a:gd name="T2" fmla="*/ 544 w 1453"/>
                  <a:gd name="T3" fmla="*/ 1075 h 1119"/>
                  <a:gd name="T4" fmla="*/ 1377 w 1453"/>
                  <a:gd name="T5" fmla="*/ 1086 h 1119"/>
                  <a:gd name="T6" fmla="*/ 1451 w 1453"/>
                  <a:gd name="T7" fmla="*/ 1119 h 1119"/>
                  <a:gd name="T8" fmla="*/ 1444 w 1453"/>
                  <a:gd name="T9" fmla="*/ 1075 h 1119"/>
                  <a:gd name="T10" fmla="*/ 1453 w 1453"/>
                  <a:gd name="T11" fmla="*/ 0 h 1119"/>
                  <a:gd name="T12" fmla="*/ 1393 w 1453"/>
                  <a:gd name="T13" fmla="*/ 23 h 1119"/>
                  <a:gd name="T14" fmla="*/ 1388 w 1453"/>
                  <a:gd name="T15" fmla="*/ 1026 h 1119"/>
                  <a:gd name="T16" fmla="*/ 894 w 1453"/>
                  <a:gd name="T17" fmla="*/ 1040 h 1119"/>
                  <a:gd name="T18" fmla="*/ 284 w 1453"/>
                  <a:gd name="T19" fmla="*/ 1021 h 1119"/>
                  <a:gd name="T20" fmla="*/ 45 w 1453"/>
                  <a:gd name="T21" fmla="*/ 1010 h 1119"/>
                  <a:gd name="T22" fmla="*/ 0 w 1453"/>
                  <a:gd name="T23" fmla="*/ 1046 h 1119"/>
                  <a:gd name="T24" fmla="*/ 0 w 1453"/>
                  <a:gd name="T25" fmla="*/ 104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3" h="1119">
                    <a:moveTo>
                      <a:pt x="0" y="1046"/>
                    </a:moveTo>
                    <a:lnTo>
                      <a:pt x="544" y="1075"/>
                    </a:lnTo>
                    <a:lnTo>
                      <a:pt x="1377" y="1086"/>
                    </a:lnTo>
                    <a:lnTo>
                      <a:pt x="1451" y="1119"/>
                    </a:lnTo>
                    <a:lnTo>
                      <a:pt x="1444" y="1075"/>
                    </a:lnTo>
                    <a:lnTo>
                      <a:pt x="1453" y="0"/>
                    </a:lnTo>
                    <a:lnTo>
                      <a:pt x="1393" y="23"/>
                    </a:lnTo>
                    <a:lnTo>
                      <a:pt x="1388" y="1026"/>
                    </a:lnTo>
                    <a:lnTo>
                      <a:pt x="894" y="1040"/>
                    </a:lnTo>
                    <a:lnTo>
                      <a:pt x="284" y="1021"/>
                    </a:lnTo>
                    <a:lnTo>
                      <a:pt x="45" y="1010"/>
                    </a:lnTo>
                    <a:lnTo>
                      <a:pt x="0" y="1046"/>
                    </a:lnTo>
                    <a:lnTo>
                      <a:pt x="0" y="10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3" name="Freeform 41"/>
              <p:cNvSpPr>
                <a:spLocks/>
              </p:cNvSpPr>
              <p:nvPr/>
            </p:nvSpPr>
            <p:spPr bwMode="auto">
              <a:xfrm>
                <a:off x="5378" y="3880"/>
                <a:ext cx="8" cy="22"/>
              </a:xfrm>
              <a:custGeom>
                <a:avLst/>
                <a:gdLst>
                  <a:gd name="T0" fmla="*/ 0 w 16"/>
                  <a:gd name="T1" fmla="*/ 0 h 45"/>
                  <a:gd name="T2" fmla="*/ 1 w 16"/>
                  <a:gd name="T3" fmla="*/ 45 h 45"/>
                  <a:gd name="T4" fmla="*/ 16 w 16"/>
                  <a:gd name="T5" fmla="*/ 45 h 45"/>
                  <a:gd name="T6" fmla="*/ 12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4" name="Freeform 42"/>
              <p:cNvSpPr>
                <a:spLocks/>
              </p:cNvSpPr>
              <p:nvPr/>
            </p:nvSpPr>
            <p:spPr bwMode="auto">
              <a:xfrm>
                <a:off x="5355" y="3879"/>
                <a:ext cx="8" cy="22"/>
              </a:xfrm>
              <a:custGeom>
                <a:avLst/>
                <a:gdLst>
                  <a:gd name="T0" fmla="*/ 0 w 16"/>
                  <a:gd name="T1" fmla="*/ 0 h 45"/>
                  <a:gd name="T2" fmla="*/ 2 w 16"/>
                  <a:gd name="T3" fmla="*/ 45 h 45"/>
                  <a:gd name="T4" fmla="*/ 16 w 16"/>
                  <a:gd name="T5" fmla="*/ 45 h 45"/>
                  <a:gd name="T6" fmla="*/ 14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2" y="45"/>
                    </a:lnTo>
                    <a:lnTo>
                      <a:pt x="16" y="45"/>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5" name="Freeform 43"/>
              <p:cNvSpPr>
                <a:spLocks/>
              </p:cNvSpPr>
              <p:nvPr/>
            </p:nvSpPr>
            <p:spPr bwMode="auto">
              <a:xfrm>
                <a:off x="5332" y="3878"/>
                <a:ext cx="8" cy="23"/>
              </a:xfrm>
              <a:custGeom>
                <a:avLst/>
                <a:gdLst>
                  <a:gd name="T0" fmla="*/ 0 w 15"/>
                  <a:gd name="T1" fmla="*/ 0 h 44"/>
                  <a:gd name="T2" fmla="*/ 1 w 15"/>
                  <a:gd name="T3" fmla="*/ 44 h 44"/>
                  <a:gd name="T4" fmla="*/ 15 w 15"/>
                  <a:gd name="T5" fmla="*/ 44 h 44"/>
                  <a:gd name="T6" fmla="*/ 13 w 15"/>
                  <a:gd name="T7" fmla="*/ 1 h 44"/>
                  <a:gd name="T8" fmla="*/ 0 w 15"/>
                  <a:gd name="T9" fmla="*/ 0 h 44"/>
                  <a:gd name="T10" fmla="*/ 0 w 15"/>
                  <a:gd name="T11" fmla="*/ 0 h 44"/>
                </a:gdLst>
                <a:ahLst/>
                <a:cxnLst>
                  <a:cxn ang="0">
                    <a:pos x="T0" y="T1"/>
                  </a:cxn>
                  <a:cxn ang="0">
                    <a:pos x="T2" y="T3"/>
                  </a:cxn>
                  <a:cxn ang="0">
                    <a:pos x="T4" y="T5"/>
                  </a:cxn>
                  <a:cxn ang="0">
                    <a:pos x="T6" y="T7"/>
                  </a:cxn>
                  <a:cxn ang="0">
                    <a:pos x="T8" y="T9"/>
                  </a:cxn>
                  <a:cxn ang="0">
                    <a:pos x="T10" y="T11"/>
                  </a:cxn>
                </a:cxnLst>
                <a:rect l="0" t="0" r="r" b="b"/>
                <a:pathLst>
                  <a:path w="15" h="44">
                    <a:moveTo>
                      <a:pt x="0" y="0"/>
                    </a:moveTo>
                    <a:lnTo>
                      <a:pt x="1" y="44"/>
                    </a:lnTo>
                    <a:lnTo>
                      <a:pt x="15" y="44"/>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6" name="Freeform 44"/>
              <p:cNvSpPr>
                <a:spLocks/>
              </p:cNvSpPr>
              <p:nvPr/>
            </p:nvSpPr>
            <p:spPr bwMode="auto">
              <a:xfrm>
                <a:off x="5309" y="3878"/>
                <a:ext cx="8" cy="23"/>
              </a:xfrm>
              <a:custGeom>
                <a:avLst/>
                <a:gdLst>
                  <a:gd name="T0" fmla="*/ 0 w 16"/>
                  <a:gd name="T1" fmla="*/ 0 h 45"/>
                  <a:gd name="T2" fmla="*/ 1 w 16"/>
                  <a:gd name="T3" fmla="*/ 45 h 45"/>
                  <a:gd name="T4" fmla="*/ 16 w 16"/>
                  <a:gd name="T5" fmla="*/ 45 h 45"/>
                  <a:gd name="T6" fmla="*/ 13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7" name="Freeform 45"/>
              <p:cNvSpPr>
                <a:spLocks/>
              </p:cNvSpPr>
              <p:nvPr/>
            </p:nvSpPr>
            <p:spPr bwMode="auto">
              <a:xfrm>
                <a:off x="5287" y="3877"/>
                <a:ext cx="7" cy="23"/>
              </a:xfrm>
              <a:custGeom>
                <a:avLst/>
                <a:gdLst>
                  <a:gd name="T0" fmla="*/ 0 w 15"/>
                  <a:gd name="T1" fmla="*/ 0 h 46"/>
                  <a:gd name="T2" fmla="*/ 0 w 15"/>
                  <a:gd name="T3" fmla="*/ 46 h 46"/>
                  <a:gd name="T4" fmla="*/ 15 w 15"/>
                  <a:gd name="T5" fmla="*/ 46 h 46"/>
                  <a:gd name="T6" fmla="*/ 12 w 15"/>
                  <a:gd name="T7" fmla="*/ 3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0" y="46"/>
                    </a:lnTo>
                    <a:lnTo>
                      <a:pt x="15" y="46"/>
                    </a:lnTo>
                    <a:lnTo>
                      <a:pt x="12"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8" name="Freeform 46"/>
              <p:cNvSpPr>
                <a:spLocks/>
              </p:cNvSpPr>
              <p:nvPr/>
            </p:nvSpPr>
            <p:spPr bwMode="auto">
              <a:xfrm>
                <a:off x="5264" y="3877"/>
                <a:ext cx="7" cy="22"/>
              </a:xfrm>
              <a:custGeom>
                <a:avLst/>
                <a:gdLst>
                  <a:gd name="T0" fmla="*/ 0 w 15"/>
                  <a:gd name="T1" fmla="*/ 0 h 45"/>
                  <a:gd name="T2" fmla="*/ 2 w 15"/>
                  <a:gd name="T3" fmla="*/ 45 h 45"/>
                  <a:gd name="T4" fmla="*/ 15 w 15"/>
                  <a:gd name="T5" fmla="*/ 45 h 45"/>
                  <a:gd name="T6" fmla="*/ 13 w 15"/>
                  <a:gd name="T7" fmla="*/ 2 h 45"/>
                  <a:gd name="T8" fmla="*/ 0 w 15"/>
                  <a:gd name="T9" fmla="*/ 0 h 45"/>
                  <a:gd name="T10" fmla="*/ 0 w 15"/>
                  <a:gd name="T11" fmla="*/ 0 h 45"/>
                </a:gdLst>
                <a:ahLst/>
                <a:cxnLst>
                  <a:cxn ang="0">
                    <a:pos x="T0" y="T1"/>
                  </a:cxn>
                  <a:cxn ang="0">
                    <a:pos x="T2" y="T3"/>
                  </a:cxn>
                  <a:cxn ang="0">
                    <a:pos x="T4" y="T5"/>
                  </a:cxn>
                  <a:cxn ang="0">
                    <a:pos x="T6" y="T7"/>
                  </a:cxn>
                  <a:cxn ang="0">
                    <a:pos x="T8" y="T9"/>
                  </a:cxn>
                  <a:cxn ang="0">
                    <a:pos x="T10" y="T11"/>
                  </a:cxn>
                </a:cxnLst>
                <a:rect l="0" t="0" r="r" b="b"/>
                <a:pathLst>
                  <a:path w="15" h="45">
                    <a:moveTo>
                      <a:pt x="0" y="0"/>
                    </a:moveTo>
                    <a:lnTo>
                      <a:pt x="2" y="45"/>
                    </a:lnTo>
                    <a:lnTo>
                      <a:pt x="15" y="45"/>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19" name="Freeform 47"/>
              <p:cNvSpPr>
                <a:spLocks/>
              </p:cNvSpPr>
              <p:nvPr/>
            </p:nvSpPr>
            <p:spPr bwMode="auto">
              <a:xfrm>
                <a:off x="5241" y="3877"/>
                <a:ext cx="8" cy="22"/>
              </a:xfrm>
              <a:custGeom>
                <a:avLst/>
                <a:gdLst>
                  <a:gd name="T0" fmla="*/ 0 w 14"/>
                  <a:gd name="T1" fmla="*/ 0 h 45"/>
                  <a:gd name="T2" fmla="*/ 1 w 14"/>
                  <a:gd name="T3" fmla="*/ 45 h 45"/>
                  <a:gd name="T4" fmla="*/ 14 w 14"/>
                  <a:gd name="T5" fmla="*/ 45 h 45"/>
                  <a:gd name="T6" fmla="*/ 12 w 14"/>
                  <a:gd name="T7" fmla="*/ 1 h 45"/>
                  <a:gd name="T8" fmla="*/ 0 w 14"/>
                  <a:gd name="T9" fmla="*/ 0 h 45"/>
                  <a:gd name="T10" fmla="*/ 0 w 14"/>
                  <a:gd name="T11" fmla="*/ 0 h 45"/>
                </a:gdLst>
                <a:ahLst/>
                <a:cxnLst>
                  <a:cxn ang="0">
                    <a:pos x="T0" y="T1"/>
                  </a:cxn>
                  <a:cxn ang="0">
                    <a:pos x="T2" y="T3"/>
                  </a:cxn>
                  <a:cxn ang="0">
                    <a:pos x="T4" y="T5"/>
                  </a:cxn>
                  <a:cxn ang="0">
                    <a:pos x="T6" y="T7"/>
                  </a:cxn>
                  <a:cxn ang="0">
                    <a:pos x="T8" y="T9"/>
                  </a:cxn>
                  <a:cxn ang="0">
                    <a:pos x="T10" y="T11"/>
                  </a:cxn>
                </a:cxnLst>
                <a:rect l="0" t="0" r="r" b="b"/>
                <a:pathLst>
                  <a:path w="14" h="45">
                    <a:moveTo>
                      <a:pt x="0" y="0"/>
                    </a:moveTo>
                    <a:lnTo>
                      <a:pt x="1" y="45"/>
                    </a:lnTo>
                    <a:lnTo>
                      <a:pt x="14"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0" name="Freeform 48"/>
              <p:cNvSpPr>
                <a:spLocks/>
              </p:cNvSpPr>
              <p:nvPr/>
            </p:nvSpPr>
            <p:spPr bwMode="auto">
              <a:xfrm>
                <a:off x="5218" y="3876"/>
                <a:ext cx="8" cy="23"/>
              </a:xfrm>
              <a:custGeom>
                <a:avLst/>
                <a:gdLst>
                  <a:gd name="T0" fmla="*/ 0 w 14"/>
                  <a:gd name="T1" fmla="*/ 0 h 46"/>
                  <a:gd name="T2" fmla="*/ 1 w 14"/>
                  <a:gd name="T3" fmla="*/ 46 h 46"/>
                  <a:gd name="T4" fmla="*/ 14 w 14"/>
                  <a:gd name="T5" fmla="*/ 46 h 46"/>
                  <a:gd name="T6" fmla="*/ 12 w 14"/>
                  <a:gd name="T7" fmla="*/ 1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1" name="Freeform 49"/>
              <p:cNvSpPr>
                <a:spLocks/>
              </p:cNvSpPr>
              <p:nvPr/>
            </p:nvSpPr>
            <p:spPr bwMode="auto">
              <a:xfrm>
                <a:off x="5196" y="3875"/>
                <a:ext cx="7" cy="23"/>
              </a:xfrm>
              <a:custGeom>
                <a:avLst/>
                <a:gdLst>
                  <a:gd name="T0" fmla="*/ 0 w 15"/>
                  <a:gd name="T1" fmla="*/ 0 h 46"/>
                  <a:gd name="T2" fmla="*/ 1 w 15"/>
                  <a:gd name="T3" fmla="*/ 46 h 46"/>
                  <a:gd name="T4" fmla="*/ 15 w 15"/>
                  <a:gd name="T5" fmla="*/ 46 h 46"/>
                  <a:gd name="T6" fmla="*/ 12 w 15"/>
                  <a:gd name="T7" fmla="*/ 1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1" y="46"/>
                    </a:lnTo>
                    <a:lnTo>
                      <a:pt x="15"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2" name="Freeform 50"/>
              <p:cNvSpPr>
                <a:spLocks/>
              </p:cNvSpPr>
              <p:nvPr/>
            </p:nvSpPr>
            <p:spPr bwMode="auto">
              <a:xfrm>
                <a:off x="5173" y="3875"/>
                <a:ext cx="7" cy="23"/>
              </a:xfrm>
              <a:custGeom>
                <a:avLst/>
                <a:gdLst>
                  <a:gd name="T0" fmla="*/ 0 w 16"/>
                  <a:gd name="T1" fmla="*/ 0 h 44"/>
                  <a:gd name="T2" fmla="*/ 1 w 16"/>
                  <a:gd name="T3" fmla="*/ 44 h 44"/>
                  <a:gd name="T4" fmla="*/ 16 w 16"/>
                  <a:gd name="T5" fmla="*/ 44 h 44"/>
                  <a:gd name="T6" fmla="*/ 12 w 16"/>
                  <a:gd name="T7" fmla="*/ 1 h 44"/>
                  <a:gd name="T8" fmla="*/ 0 w 16"/>
                  <a:gd name="T9" fmla="*/ 0 h 44"/>
                  <a:gd name="T10" fmla="*/ 0 w 16"/>
                  <a:gd name="T11" fmla="*/ 0 h 44"/>
                </a:gdLst>
                <a:ahLst/>
                <a:cxnLst>
                  <a:cxn ang="0">
                    <a:pos x="T0" y="T1"/>
                  </a:cxn>
                  <a:cxn ang="0">
                    <a:pos x="T2" y="T3"/>
                  </a:cxn>
                  <a:cxn ang="0">
                    <a:pos x="T4" y="T5"/>
                  </a:cxn>
                  <a:cxn ang="0">
                    <a:pos x="T6" y="T7"/>
                  </a:cxn>
                  <a:cxn ang="0">
                    <a:pos x="T8" y="T9"/>
                  </a:cxn>
                  <a:cxn ang="0">
                    <a:pos x="T10" y="T11"/>
                  </a:cxn>
                </a:cxnLst>
                <a:rect l="0" t="0" r="r" b="b"/>
                <a:pathLst>
                  <a:path w="16" h="44">
                    <a:moveTo>
                      <a:pt x="0" y="0"/>
                    </a:moveTo>
                    <a:lnTo>
                      <a:pt x="1" y="44"/>
                    </a:lnTo>
                    <a:lnTo>
                      <a:pt x="16" y="44"/>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3" name="Freeform 51"/>
              <p:cNvSpPr>
                <a:spLocks/>
              </p:cNvSpPr>
              <p:nvPr/>
            </p:nvSpPr>
            <p:spPr bwMode="auto">
              <a:xfrm>
                <a:off x="5150" y="3875"/>
                <a:ext cx="8" cy="22"/>
              </a:xfrm>
              <a:custGeom>
                <a:avLst/>
                <a:gdLst>
                  <a:gd name="T0" fmla="*/ 0 w 16"/>
                  <a:gd name="T1" fmla="*/ 0 h 44"/>
                  <a:gd name="T2" fmla="*/ 2 w 16"/>
                  <a:gd name="T3" fmla="*/ 44 h 44"/>
                  <a:gd name="T4" fmla="*/ 16 w 16"/>
                  <a:gd name="T5" fmla="*/ 44 h 44"/>
                  <a:gd name="T6" fmla="*/ 14 w 16"/>
                  <a:gd name="T7" fmla="*/ 1 h 44"/>
                  <a:gd name="T8" fmla="*/ 0 w 16"/>
                  <a:gd name="T9" fmla="*/ 0 h 44"/>
                  <a:gd name="T10" fmla="*/ 0 w 16"/>
                  <a:gd name="T11" fmla="*/ 0 h 44"/>
                </a:gdLst>
                <a:ahLst/>
                <a:cxnLst>
                  <a:cxn ang="0">
                    <a:pos x="T0" y="T1"/>
                  </a:cxn>
                  <a:cxn ang="0">
                    <a:pos x="T2" y="T3"/>
                  </a:cxn>
                  <a:cxn ang="0">
                    <a:pos x="T4" y="T5"/>
                  </a:cxn>
                  <a:cxn ang="0">
                    <a:pos x="T6" y="T7"/>
                  </a:cxn>
                  <a:cxn ang="0">
                    <a:pos x="T8" y="T9"/>
                  </a:cxn>
                  <a:cxn ang="0">
                    <a:pos x="T10" y="T11"/>
                  </a:cxn>
                </a:cxnLst>
                <a:rect l="0" t="0" r="r" b="b"/>
                <a:pathLst>
                  <a:path w="16" h="44">
                    <a:moveTo>
                      <a:pt x="0" y="0"/>
                    </a:moveTo>
                    <a:lnTo>
                      <a:pt x="2" y="44"/>
                    </a:lnTo>
                    <a:lnTo>
                      <a:pt x="16" y="44"/>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4" name="Freeform 52"/>
              <p:cNvSpPr>
                <a:spLocks/>
              </p:cNvSpPr>
              <p:nvPr/>
            </p:nvSpPr>
            <p:spPr bwMode="auto">
              <a:xfrm>
                <a:off x="5127" y="3874"/>
                <a:ext cx="8" cy="23"/>
              </a:xfrm>
              <a:custGeom>
                <a:avLst/>
                <a:gdLst>
                  <a:gd name="T0" fmla="*/ 0 w 15"/>
                  <a:gd name="T1" fmla="*/ 0 h 46"/>
                  <a:gd name="T2" fmla="*/ 1 w 15"/>
                  <a:gd name="T3" fmla="*/ 46 h 46"/>
                  <a:gd name="T4" fmla="*/ 15 w 15"/>
                  <a:gd name="T5" fmla="*/ 46 h 46"/>
                  <a:gd name="T6" fmla="*/ 13 w 15"/>
                  <a:gd name="T7" fmla="*/ 2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1" y="46"/>
                    </a:lnTo>
                    <a:lnTo>
                      <a:pt x="15" y="46"/>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5" name="Freeform 53"/>
              <p:cNvSpPr>
                <a:spLocks/>
              </p:cNvSpPr>
              <p:nvPr/>
            </p:nvSpPr>
            <p:spPr bwMode="auto">
              <a:xfrm>
                <a:off x="5104" y="3874"/>
                <a:ext cx="8" cy="22"/>
              </a:xfrm>
              <a:custGeom>
                <a:avLst/>
                <a:gdLst>
                  <a:gd name="T0" fmla="*/ 0 w 16"/>
                  <a:gd name="T1" fmla="*/ 0 h 46"/>
                  <a:gd name="T2" fmla="*/ 1 w 16"/>
                  <a:gd name="T3" fmla="*/ 46 h 46"/>
                  <a:gd name="T4" fmla="*/ 16 w 16"/>
                  <a:gd name="T5" fmla="*/ 46 h 46"/>
                  <a:gd name="T6" fmla="*/ 13 w 16"/>
                  <a:gd name="T7" fmla="*/ 1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1" y="46"/>
                    </a:lnTo>
                    <a:lnTo>
                      <a:pt x="16" y="46"/>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6" name="Freeform 54"/>
              <p:cNvSpPr>
                <a:spLocks/>
              </p:cNvSpPr>
              <p:nvPr/>
            </p:nvSpPr>
            <p:spPr bwMode="auto">
              <a:xfrm>
                <a:off x="5082" y="3874"/>
                <a:ext cx="7" cy="22"/>
              </a:xfrm>
              <a:custGeom>
                <a:avLst/>
                <a:gdLst>
                  <a:gd name="T0" fmla="*/ 0 w 15"/>
                  <a:gd name="T1" fmla="*/ 0 h 45"/>
                  <a:gd name="T2" fmla="*/ 1 w 15"/>
                  <a:gd name="T3" fmla="*/ 45 h 45"/>
                  <a:gd name="T4" fmla="*/ 15 w 15"/>
                  <a:gd name="T5" fmla="*/ 45 h 45"/>
                  <a:gd name="T6" fmla="*/ 12 w 15"/>
                  <a:gd name="T7" fmla="*/ 1 h 45"/>
                  <a:gd name="T8" fmla="*/ 0 w 15"/>
                  <a:gd name="T9" fmla="*/ 0 h 45"/>
                  <a:gd name="T10" fmla="*/ 0 w 15"/>
                  <a:gd name="T11" fmla="*/ 0 h 45"/>
                </a:gdLst>
                <a:ahLst/>
                <a:cxnLst>
                  <a:cxn ang="0">
                    <a:pos x="T0" y="T1"/>
                  </a:cxn>
                  <a:cxn ang="0">
                    <a:pos x="T2" y="T3"/>
                  </a:cxn>
                  <a:cxn ang="0">
                    <a:pos x="T4" y="T5"/>
                  </a:cxn>
                  <a:cxn ang="0">
                    <a:pos x="T6" y="T7"/>
                  </a:cxn>
                  <a:cxn ang="0">
                    <a:pos x="T8" y="T9"/>
                  </a:cxn>
                  <a:cxn ang="0">
                    <a:pos x="T10" y="T11"/>
                  </a:cxn>
                </a:cxnLst>
                <a:rect l="0" t="0" r="r" b="b"/>
                <a:pathLst>
                  <a:path w="15" h="45">
                    <a:moveTo>
                      <a:pt x="0" y="0"/>
                    </a:moveTo>
                    <a:lnTo>
                      <a:pt x="1" y="45"/>
                    </a:lnTo>
                    <a:lnTo>
                      <a:pt x="15"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7" name="Freeform 55"/>
              <p:cNvSpPr>
                <a:spLocks/>
              </p:cNvSpPr>
              <p:nvPr/>
            </p:nvSpPr>
            <p:spPr bwMode="auto">
              <a:xfrm>
                <a:off x="5059" y="3873"/>
                <a:ext cx="7" cy="22"/>
              </a:xfrm>
              <a:custGeom>
                <a:avLst/>
                <a:gdLst>
                  <a:gd name="T0" fmla="*/ 0 w 15"/>
                  <a:gd name="T1" fmla="*/ 0 h 45"/>
                  <a:gd name="T2" fmla="*/ 2 w 15"/>
                  <a:gd name="T3" fmla="*/ 45 h 45"/>
                  <a:gd name="T4" fmla="*/ 15 w 15"/>
                  <a:gd name="T5" fmla="*/ 45 h 45"/>
                  <a:gd name="T6" fmla="*/ 13 w 15"/>
                  <a:gd name="T7" fmla="*/ 1 h 45"/>
                  <a:gd name="T8" fmla="*/ 0 w 15"/>
                  <a:gd name="T9" fmla="*/ 0 h 45"/>
                  <a:gd name="T10" fmla="*/ 0 w 15"/>
                  <a:gd name="T11" fmla="*/ 0 h 45"/>
                </a:gdLst>
                <a:ahLst/>
                <a:cxnLst>
                  <a:cxn ang="0">
                    <a:pos x="T0" y="T1"/>
                  </a:cxn>
                  <a:cxn ang="0">
                    <a:pos x="T2" y="T3"/>
                  </a:cxn>
                  <a:cxn ang="0">
                    <a:pos x="T4" y="T5"/>
                  </a:cxn>
                  <a:cxn ang="0">
                    <a:pos x="T6" y="T7"/>
                  </a:cxn>
                  <a:cxn ang="0">
                    <a:pos x="T8" y="T9"/>
                  </a:cxn>
                  <a:cxn ang="0">
                    <a:pos x="T10" y="T11"/>
                  </a:cxn>
                </a:cxnLst>
                <a:rect l="0" t="0" r="r" b="b"/>
                <a:pathLst>
                  <a:path w="15" h="45">
                    <a:moveTo>
                      <a:pt x="0" y="0"/>
                    </a:moveTo>
                    <a:lnTo>
                      <a:pt x="2" y="45"/>
                    </a:lnTo>
                    <a:lnTo>
                      <a:pt x="15" y="45"/>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8" name="Freeform 56"/>
              <p:cNvSpPr>
                <a:spLocks/>
              </p:cNvSpPr>
              <p:nvPr/>
            </p:nvSpPr>
            <p:spPr bwMode="auto">
              <a:xfrm>
                <a:off x="5036" y="3872"/>
                <a:ext cx="7" cy="23"/>
              </a:xfrm>
              <a:custGeom>
                <a:avLst/>
                <a:gdLst>
                  <a:gd name="T0" fmla="*/ 0 w 14"/>
                  <a:gd name="T1" fmla="*/ 0 h 46"/>
                  <a:gd name="T2" fmla="*/ 1 w 14"/>
                  <a:gd name="T3" fmla="*/ 46 h 46"/>
                  <a:gd name="T4" fmla="*/ 14 w 14"/>
                  <a:gd name="T5" fmla="*/ 46 h 46"/>
                  <a:gd name="T6" fmla="*/ 12 w 14"/>
                  <a:gd name="T7" fmla="*/ 1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29" name="Freeform 57"/>
              <p:cNvSpPr>
                <a:spLocks/>
              </p:cNvSpPr>
              <p:nvPr/>
            </p:nvSpPr>
            <p:spPr bwMode="auto">
              <a:xfrm>
                <a:off x="5013" y="3872"/>
                <a:ext cx="7" cy="23"/>
              </a:xfrm>
              <a:custGeom>
                <a:avLst/>
                <a:gdLst>
                  <a:gd name="T0" fmla="*/ 0 w 14"/>
                  <a:gd name="T1" fmla="*/ 0 h 45"/>
                  <a:gd name="T2" fmla="*/ 1 w 14"/>
                  <a:gd name="T3" fmla="*/ 45 h 45"/>
                  <a:gd name="T4" fmla="*/ 14 w 14"/>
                  <a:gd name="T5" fmla="*/ 45 h 45"/>
                  <a:gd name="T6" fmla="*/ 12 w 14"/>
                  <a:gd name="T7" fmla="*/ 1 h 45"/>
                  <a:gd name="T8" fmla="*/ 0 w 14"/>
                  <a:gd name="T9" fmla="*/ 0 h 45"/>
                  <a:gd name="T10" fmla="*/ 0 w 14"/>
                  <a:gd name="T11" fmla="*/ 0 h 45"/>
                </a:gdLst>
                <a:ahLst/>
                <a:cxnLst>
                  <a:cxn ang="0">
                    <a:pos x="T0" y="T1"/>
                  </a:cxn>
                  <a:cxn ang="0">
                    <a:pos x="T2" y="T3"/>
                  </a:cxn>
                  <a:cxn ang="0">
                    <a:pos x="T4" y="T5"/>
                  </a:cxn>
                  <a:cxn ang="0">
                    <a:pos x="T6" y="T7"/>
                  </a:cxn>
                  <a:cxn ang="0">
                    <a:pos x="T8" y="T9"/>
                  </a:cxn>
                  <a:cxn ang="0">
                    <a:pos x="T10" y="T11"/>
                  </a:cxn>
                </a:cxnLst>
                <a:rect l="0" t="0" r="r" b="b"/>
                <a:pathLst>
                  <a:path w="14" h="45">
                    <a:moveTo>
                      <a:pt x="0" y="0"/>
                    </a:moveTo>
                    <a:lnTo>
                      <a:pt x="1" y="45"/>
                    </a:lnTo>
                    <a:lnTo>
                      <a:pt x="14"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0" name="Freeform 58"/>
              <p:cNvSpPr>
                <a:spLocks/>
              </p:cNvSpPr>
              <p:nvPr/>
            </p:nvSpPr>
            <p:spPr bwMode="auto">
              <a:xfrm>
                <a:off x="4990" y="3872"/>
                <a:ext cx="7" cy="22"/>
              </a:xfrm>
              <a:custGeom>
                <a:avLst/>
                <a:gdLst>
                  <a:gd name="T0" fmla="*/ 0 w 15"/>
                  <a:gd name="T1" fmla="*/ 0 h 44"/>
                  <a:gd name="T2" fmla="*/ 1 w 15"/>
                  <a:gd name="T3" fmla="*/ 44 h 44"/>
                  <a:gd name="T4" fmla="*/ 15 w 15"/>
                  <a:gd name="T5" fmla="*/ 44 h 44"/>
                  <a:gd name="T6" fmla="*/ 12 w 15"/>
                  <a:gd name="T7" fmla="*/ 1 h 44"/>
                  <a:gd name="T8" fmla="*/ 0 w 15"/>
                  <a:gd name="T9" fmla="*/ 0 h 44"/>
                  <a:gd name="T10" fmla="*/ 0 w 15"/>
                  <a:gd name="T11" fmla="*/ 0 h 44"/>
                </a:gdLst>
                <a:ahLst/>
                <a:cxnLst>
                  <a:cxn ang="0">
                    <a:pos x="T0" y="T1"/>
                  </a:cxn>
                  <a:cxn ang="0">
                    <a:pos x="T2" y="T3"/>
                  </a:cxn>
                  <a:cxn ang="0">
                    <a:pos x="T4" y="T5"/>
                  </a:cxn>
                  <a:cxn ang="0">
                    <a:pos x="T6" y="T7"/>
                  </a:cxn>
                  <a:cxn ang="0">
                    <a:pos x="T8" y="T9"/>
                  </a:cxn>
                  <a:cxn ang="0">
                    <a:pos x="T10" y="T11"/>
                  </a:cxn>
                </a:cxnLst>
                <a:rect l="0" t="0" r="r" b="b"/>
                <a:pathLst>
                  <a:path w="15" h="44">
                    <a:moveTo>
                      <a:pt x="0" y="0"/>
                    </a:moveTo>
                    <a:lnTo>
                      <a:pt x="1" y="44"/>
                    </a:lnTo>
                    <a:lnTo>
                      <a:pt x="15" y="44"/>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1" name="Freeform 59"/>
              <p:cNvSpPr>
                <a:spLocks/>
              </p:cNvSpPr>
              <p:nvPr/>
            </p:nvSpPr>
            <p:spPr bwMode="auto">
              <a:xfrm>
                <a:off x="4967" y="3871"/>
                <a:ext cx="8" cy="22"/>
              </a:xfrm>
              <a:custGeom>
                <a:avLst/>
                <a:gdLst>
                  <a:gd name="T0" fmla="*/ 0 w 16"/>
                  <a:gd name="T1" fmla="*/ 0 h 45"/>
                  <a:gd name="T2" fmla="*/ 1 w 16"/>
                  <a:gd name="T3" fmla="*/ 45 h 45"/>
                  <a:gd name="T4" fmla="*/ 16 w 16"/>
                  <a:gd name="T5" fmla="*/ 45 h 45"/>
                  <a:gd name="T6" fmla="*/ 12 w 16"/>
                  <a:gd name="T7" fmla="*/ 2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2" name="Freeform 60"/>
              <p:cNvSpPr>
                <a:spLocks/>
              </p:cNvSpPr>
              <p:nvPr/>
            </p:nvSpPr>
            <p:spPr bwMode="auto">
              <a:xfrm>
                <a:off x="4944" y="3871"/>
                <a:ext cx="8" cy="22"/>
              </a:xfrm>
              <a:custGeom>
                <a:avLst/>
                <a:gdLst>
                  <a:gd name="T0" fmla="*/ 0 w 16"/>
                  <a:gd name="T1" fmla="*/ 0 h 45"/>
                  <a:gd name="T2" fmla="*/ 2 w 16"/>
                  <a:gd name="T3" fmla="*/ 45 h 45"/>
                  <a:gd name="T4" fmla="*/ 16 w 16"/>
                  <a:gd name="T5" fmla="*/ 45 h 45"/>
                  <a:gd name="T6" fmla="*/ 14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2" y="45"/>
                    </a:lnTo>
                    <a:lnTo>
                      <a:pt x="16" y="45"/>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3" name="Freeform 61"/>
              <p:cNvSpPr>
                <a:spLocks/>
              </p:cNvSpPr>
              <p:nvPr/>
            </p:nvSpPr>
            <p:spPr bwMode="auto">
              <a:xfrm>
                <a:off x="4921" y="3870"/>
                <a:ext cx="8" cy="23"/>
              </a:xfrm>
              <a:custGeom>
                <a:avLst/>
                <a:gdLst>
                  <a:gd name="T0" fmla="*/ 0 w 15"/>
                  <a:gd name="T1" fmla="*/ 0 h 46"/>
                  <a:gd name="T2" fmla="*/ 1 w 15"/>
                  <a:gd name="T3" fmla="*/ 46 h 46"/>
                  <a:gd name="T4" fmla="*/ 15 w 15"/>
                  <a:gd name="T5" fmla="*/ 46 h 46"/>
                  <a:gd name="T6" fmla="*/ 13 w 15"/>
                  <a:gd name="T7" fmla="*/ 1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1" y="46"/>
                    </a:lnTo>
                    <a:lnTo>
                      <a:pt x="15" y="46"/>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4" name="Freeform 62"/>
              <p:cNvSpPr>
                <a:spLocks/>
              </p:cNvSpPr>
              <p:nvPr/>
            </p:nvSpPr>
            <p:spPr bwMode="auto">
              <a:xfrm>
                <a:off x="4898" y="3869"/>
                <a:ext cx="8" cy="23"/>
              </a:xfrm>
              <a:custGeom>
                <a:avLst/>
                <a:gdLst>
                  <a:gd name="T0" fmla="*/ 0 w 16"/>
                  <a:gd name="T1" fmla="*/ 0 h 46"/>
                  <a:gd name="T2" fmla="*/ 1 w 16"/>
                  <a:gd name="T3" fmla="*/ 46 h 46"/>
                  <a:gd name="T4" fmla="*/ 16 w 16"/>
                  <a:gd name="T5" fmla="*/ 46 h 46"/>
                  <a:gd name="T6" fmla="*/ 13 w 16"/>
                  <a:gd name="T7" fmla="*/ 2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1" y="46"/>
                    </a:lnTo>
                    <a:lnTo>
                      <a:pt x="16" y="46"/>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5" name="Freeform 63"/>
              <p:cNvSpPr>
                <a:spLocks/>
              </p:cNvSpPr>
              <p:nvPr/>
            </p:nvSpPr>
            <p:spPr bwMode="auto">
              <a:xfrm>
                <a:off x="4876" y="3869"/>
                <a:ext cx="7" cy="23"/>
              </a:xfrm>
              <a:custGeom>
                <a:avLst/>
                <a:gdLst>
                  <a:gd name="T0" fmla="*/ 0 w 15"/>
                  <a:gd name="T1" fmla="*/ 0 h 44"/>
                  <a:gd name="T2" fmla="*/ 1 w 15"/>
                  <a:gd name="T3" fmla="*/ 44 h 44"/>
                  <a:gd name="T4" fmla="*/ 15 w 15"/>
                  <a:gd name="T5" fmla="*/ 44 h 44"/>
                  <a:gd name="T6" fmla="*/ 12 w 15"/>
                  <a:gd name="T7" fmla="*/ 1 h 44"/>
                  <a:gd name="T8" fmla="*/ 0 w 15"/>
                  <a:gd name="T9" fmla="*/ 0 h 44"/>
                  <a:gd name="T10" fmla="*/ 0 w 15"/>
                  <a:gd name="T11" fmla="*/ 0 h 44"/>
                </a:gdLst>
                <a:ahLst/>
                <a:cxnLst>
                  <a:cxn ang="0">
                    <a:pos x="T0" y="T1"/>
                  </a:cxn>
                  <a:cxn ang="0">
                    <a:pos x="T2" y="T3"/>
                  </a:cxn>
                  <a:cxn ang="0">
                    <a:pos x="T4" y="T5"/>
                  </a:cxn>
                  <a:cxn ang="0">
                    <a:pos x="T6" y="T7"/>
                  </a:cxn>
                  <a:cxn ang="0">
                    <a:pos x="T8" y="T9"/>
                  </a:cxn>
                  <a:cxn ang="0">
                    <a:pos x="T10" y="T11"/>
                  </a:cxn>
                </a:cxnLst>
                <a:rect l="0" t="0" r="r" b="b"/>
                <a:pathLst>
                  <a:path w="15" h="44">
                    <a:moveTo>
                      <a:pt x="0" y="0"/>
                    </a:moveTo>
                    <a:lnTo>
                      <a:pt x="1" y="44"/>
                    </a:lnTo>
                    <a:lnTo>
                      <a:pt x="15" y="44"/>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6" name="Freeform 64"/>
              <p:cNvSpPr>
                <a:spLocks/>
              </p:cNvSpPr>
              <p:nvPr/>
            </p:nvSpPr>
            <p:spPr bwMode="auto">
              <a:xfrm>
                <a:off x="4853" y="3869"/>
                <a:ext cx="7" cy="22"/>
              </a:xfrm>
              <a:custGeom>
                <a:avLst/>
                <a:gdLst>
                  <a:gd name="T0" fmla="*/ 0 w 15"/>
                  <a:gd name="T1" fmla="*/ 0 h 44"/>
                  <a:gd name="T2" fmla="*/ 2 w 15"/>
                  <a:gd name="T3" fmla="*/ 44 h 44"/>
                  <a:gd name="T4" fmla="*/ 15 w 15"/>
                  <a:gd name="T5" fmla="*/ 44 h 44"/>
                  <a:gd name="T6" fmla="*/ 13 w 15"/>
                  <a:gd name="T7" fmla="*/ 1 h 44"/>
                  <a:gd name="T8" fmla="*/ 0 w 15"/>
                  <a:gd name="T9" fmla="*/ 0 h 44"/>
                  <a:gd name="T10" fmla="*/ 0 w 15"/>
                  <a:gd name="T11" fmla="*/ 0 h 44"/>
                </a:gdLst>
                <a:ahLst/>
                <a:cxnLst>
                  <a:cxn ang="0">
                    <a:pos x="T0" y="T1"/>
                  </a:cxn>
                  <a:cxn ang="0">
                    <a:pos x="T2" y="T3"/>
                  </a:cxn>
                  <a:cxn ang="0">
                    <a:pos x="T4" y="T5"/>
                  </a:cxn>
                  <a:cxn ang="0">
                    <a:pos x="T6" y="T7"/>
                  </a:cxn>
                  <a:cxn ang="0">
                    <a:pos x="T8" y="T9"/>
                  </a:cxn>
                  <a:cxn ang="0">
                    <a:pos x="T10" y="T11"/>
                  </a:cxn>
                </a:cxnLst>
                <a:rect l="0" t="0" r="r" b="b"/>
                <a:pathLst>
                  <a:path w="15" h="44">
                    <a:moveTo>
                      <a:pt x="0" y="0"/>
                    </a:moveTo>
                    <a:lnTo>
                      <a:pt x="2" y="44"/>
                    </a:lnTo>
                    <a:lnTo>
                      <a:pt x="15" y="44"/>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7" name="Freeform 65"/>
              <p:cNvSpPr>
                <a:spLocks/>
              </p:cNvSpPr>
              <p:nvPr/>
            </p:nvSpPr>
            <p:spPr bwMode="auto">
              <a:xfrm>
                <a:off x="4830" y="3868"/>
                <a:ext cx="8" cy="23"/>
              </a:xfrm>
              <a:custGeom>
                <a:avLst/>
                <a:gdLst>
                  <a:gd name="T0" fmla="*/ 0 w 14"/>
                  <a:gd name="T1" fmla="*/ 0 h 46"/>
                  <a:gd name="T2" fmla="*/ 1 w 14"/>
                  <a:gd name="T3" fmla="*/ 46 h 46"/>
                  <a:gd name="T4" fmla="*/ 14 w 14"/>
                  <a:gd name="T5" fmla="*/ 46 h 46"/>
                  <a:gd name="T6" fmla="*/ 12 w 14"/>
                  <a:gd name="T7" fmla="*/ 2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8" name="Freeform 66"/>
              <p:cNvSpPr>
                <a:spLocks/>
              </p:cNvSpPr>
              <p:nvPr/>
            </p:nvSpPr>
            <p:spPr bwMode="auto">
              <a:xfrm>
                <a:off x="4807" y="3868"/>
                <a:ext cx="8" cy="22"/>
              </a:xfrm>
              <a:custGeom>
                <a:avLst/>
                <a:gdLst>
                  <a:gd name="T0" fmla="*/ 0 w 14"/>
                  <a:gd name="T1" fmla="*/ 0 h 46"/>
                  <a:gd name="T2" fmla="*/ 1 w 14"/>
                  <a:gd name="T3" fmla="*/ 46 h 46"/>
                  <a:gd name="T4" fmla="*/ 14 w 14"/>
                  <a:gd name="T5" fmla="*/ 46 h 46"/>
                  <a:gd name="T6" fmla="*/ 12 w 14"/>
                  <a:gd name="T7" fmla="*/ 1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39" name="Freeform 67"/>
              <p:cNvSpPr>
                <a:spLocks/>
              </p:cNvSpPr>
              <p:nvPr/>
            </p:nvSpPr>
            <p:spPr bwMode="auto">
              <a:xfrm>
                <a:off x="4785" y="3868"/>
                <a:ext cx="7" cy="22"/>
              </a:xfrm>
              <a:custGeom>
                <a:avLst/>
                <a:gdLst>
                  <a:gd name="T0" fmla="*/ 0 w 16"/>
                  <a:gd name="T1" fmla="*/ 0 h 45"/>
                  <a:gd name="T2" fmla="*/ 1 w 16"/>
                  <a:gd name="T3" fmla="*/ 45 h 45"/>
                  <a:gd name="T4" fmla="*/ 16 w 16"/>
                  <a:gd name="T5" fmla="*/ 45 h 45"/>
                  <a:gd name="T6" fmla="*/ 12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0" name="Freeform 68"/>
              <p:cNvSpPr>
                <a:spLocks/>
              </p:cNvSpPr>
              <p:nvPr/>
            </p:nvSpPr>
            <p:spPr bwMode="auto">
              <a:xfrm>
                <a:off x="4762" y="3867"/>
                <a:ext cx="7" cy="22"/>
              </a:xfrm>
              <a:custGeom>
                <a:avLst/>
                <a:gdLst>
                  <a:gd name="T0" fmla="*/ 0 w 16"/>
                  <a:gd name="T1" fmla="*/ 0 h 44"/>
                  <a:gd name="T2" fmla="*/ 1 w 16"/>
                  <a:gd name="T3" fmla="*/ 44 h 44"/>
                  <a:gd name="T4" fmla="*/ 16 w 16"/>
                  <a:gd name="T5" fmla="*/ 44 h 44"/>
                  <a:gd name="T6" fmla="*/ 14 w 16"/>
                  <a:gd name="T7" fmla="*/ 1 h 44"/>
                  <a:gd name="T8" fmla="*/ 0 w 16"/>
                  <a:gd name="T9" fmla="*/ 0 h 44"/>
                  <a:gd name="T10" fmla="*/ 0 w 16"/>
                  <a:gd name="T11" fmla="*/ 0 h 44"/>
                </a:gdLst>
                <a:ahLst/>
                <a:cxnLst>
                  <a:cxn ang="0">
                    <a:pos x="T0" y="T1"/>
                  </a:cxn>
                  <a:cxn ang="0">
                    <a:pos x="T2" y="T3"/>
                  </a:cxn>
                  <a:cxn ang="0">
                    <a:pos x="T4" y="T5"/>
                  </a:cxn>
                  <a:cxn ang="0">
                    <a:pos x="T6" y="T7"/>
                  </a:cxn>
                  <a:cxn ang="0">
                    <a:pos x="T8" y="T9"/>
                  </a:cxn>
                  <a:cxn ang="0">
                    <a:pos x="T10" y="T11"/>
                  </a:cxn>
                </a:cxnLst>
                <a:rect l="0" t="0" r="r" b="b"/>
                <a:pathLst>
                  <a:path w="16" h="44">
                    <a:moveTo>
                      <a:pt x="0" y="0"/>
                    </a:moveTo>
                    <a:lnTo>
                      <a:pt x="1" y="44"/>
                    </a:lnTo>
                    <a:lnTo>
                      <a:pt x="16" y="44"/>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1" name="Freeform 69"/>
              <p:cNvSpPr>
                <a:spLocks/>
              </p:cNvSpPr>
              <p:nvPr/>
            </p:nvSpPr>
            <p:spPr bwMode="auto">
              <a:xfrm>
                <a:off x="4739" y="3866"/>
                <a:ext cx="8" cy="23"/>
              </a:xfrm>
              <a:custGeom>
                <a:avLst/>
                <a:gdLst>
                  <a:gd name="T0" fmla="*/ 0 w 16"/>
                  <a:gd name="T1" fmla="*/ 0 h 45"/>
                  <a:gd name="T2" fmla="*/ 2 w 16"/>
                  <a:gd name="T3" fmla="*/ 45 h 45"/>
                  <a:gd name="T4" fmla="*/ 16 w 16"/>
                  <a:gd name="T5" fmla="*/ 45 h 45"/>
                  <a:gd name="T6" fmla="*/ 14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2" y="45"/>
                    </a:lnTo>
                    <a:lnTo>
                      <a:pt x="16" y="45"/>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2" name="Freeform 70"/>
              <p:cNvSpPr>
                <a:spLocks/>
              </p:cNvSpPr>
              <p:nvPr/>
            </p:nvSpPr>
            <p:spPr bwMode="auto">
              <a:xfrm>
                <a:off x="4716" y="3866"/>
                <a:ext cx="8" cy="23"/>
              </a:xfrm>
              <a:custGeom>
                <a:avLst/>
                <a:gdLst>
                  <a:gd name="T0" fmla="*/ 0 w 15"/>
                  <a:gd name="T1" fmla="*/ 0 h 46"/>
                  <a:gd name="T2" fmla="*/ 1 w 15"/>
                  <a:gd name="T3" fmla="*/ 46 h 46"/>
                  <a:gd name="T4" fmla="*/ 15 w 15"/>
                  <a:gd name="T5" fmla="*/ 46 h 46"/>
                  <a:gd name="T6" fmla="*/ 13 w 15"/>
                  <a:gd name="T7" fmla="*/ 2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1" y="46"/>
                    </a:lnTo>
                    <a:lnTo>
                      <a:pt x="15" y="46"/>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3" name="Freeform 71"/>
              <p:cNvSpPr>
                <a:spLocks/>
              </p:cNvSpPr>
              <p:nvPr/>
            </p:nvSpPr>
            <p:spPr bwMode="auto">
              <a:xfrm>
                <a:off x="4693" y="3866"/>
                <a:ext cx="8" cy="22"/>
              </a:xfrm>
              <a:custGeom>
                <a:avLst/>
                <a:gdLst>
                  <a:gd name="T0" fmla="*/ 0 w 16"/>
                  <a:gd name="T1" fmla="*/ 0 h 45"/>
                  <a:gd name="T2" fmla="*/ 2 w 16"/>
                  <a:gd name="T3" fmla="*/ 45 h 45"/>
                  <a:gd name="T4" fmla="*/ 16 w 16"/>
                  <a:gd name="T5" fmla="*/ 45 h 45"/>
                  <a:gd name="T6" fmla="*/ 13 w 16"/>
                  <a:gd name="T7" fmla="*/ 2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2" y="45"/>
                    </a:lnTo>
                    <a:lnTo>
                      <a:pt x="16" y="45"/>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4" name="Freeform 72"/>
              <p:cNvSpPr>
                <a:spLocks/>
              </p:cNvSpPr>
              <p:nvPr/>
            </p:nvSpPr>
            <p:spPr bwMode="auto">
              <a:xfrm>
                <a:off x="4671" y="3865"/>
                <a:ext cx="7" cy="22"/>
              </a:xfrm>
              <a:custGeom>
                <a:avLst/>
                <a:gdLst>
                  <a:gd name="T0" fmla="*/ 0 w 15"/>
                  <a:gd name="T1" fmla="*/ 0 h 45"/>
                  <a:gd name="T2" fmla="*/ 1 w 15"/>
                  <a:gd name="T3" fmla="*/ 45 h 45"/>
                  <a:gd name="T4" fmla="*/ 15 w 15"/>
                  <a:gd name="T5" fmla="*/ 45 h 45"/>
                  <a:gd name="T6" fmla="*/ 12 w 15"/>
                  <a:gd name="T7" fmla="*/ 1 h 45"/>
                  <a:gd name="T8" fmla="*/ 0 w 15"/>
                  <a:gd name="T9" fmla="*/ 0 h 45"/>
                  <a:gd name="T10" fmla="*/ 0 w 15"/>
                  <a:gd name="T11" fmla="*/ 0 h 45"/>
                </a:gdLst>
                <a:ahLst/>
                <a:cxnLst>
                  <a:cxn ang="0">
                    <a:pos x="T0" y="T1"/>
                  </a:cxn>
                  <a:cxn ang="0">
                    <a:pos x="T2" y="T3"/>
                  </a:cxn>
                  <a:cxn ang="0">
                    <a:pos x="T4" y="T5"/>
                  </a:cxn>
                  <a:cxn ang="0">
                    <a:pos x="T6" y="T7"/>
                  </a:cxn>
                  <a:cxn ang="0">
                    <a:pos x="T8" y="T9"/>
                  </a:cxn>
                  <a:cxn ang="0">
                    <a:pos x="T10" y="T11"/>
                  </a:cxn>
                </a:cxnLst>
                <a:rect l="0" t="0" r="r" b="b"/>
                <a:pathLst>
                  <a:path w="15" h="45">
                    <a:moveTo>
                      <a:pt x="0" y="0"/>
                    </a:moveTo>
                    <a:lnTo>
                      <a:pt x="1" y="45"/>
                    </a:lnTo>
                    <a:lnTo>
                      <a:pt x="15" y="45"/>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5" name="Freeform 73"/>
              <p:cNvSpPr>
                <a:spLocks/>
              </p:cNvSpPr>
              <p:nvPr/>
            </p:nvSpPr>
            <p:spPr bwMode="auto">
              <a:xfrm>
                <a:off x="4648" y="3865"/>
                <a:ext cx="7" cy="22"/>
              </a:xfrm>
              <a:custGeom>
                <a:avLst/>
                <a:gdLst>
                  <a:gd name="T0" fmla="*/ 0 w 15"/>
                  <a:gd name="T1" fmla="*/ 0 h 46"/>
                  <a:gd name="T2" fmla="*/ 2 w 15"/>
                  <a:gd name="T3" fmla="*/ 46 h 46"/>
                  <a:gd name="T4" fmla="*/ 15 w 15"/>
                  <a:gd name="T5" fmla="*/ 46 h 46"/>
                  <a:gd name="T6" fmla="*/ 13 w 15"/>
                  <a:gd name="T7" fmla="*/ 1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2" y="46"/>
                    </a:lnTo>
                    <a:lnTo>
                      <a:pt x="15" y="46"/>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6" name="Freeform 74"/>
              <p:cNvSpPr>
                <a:spLocks/>
              </p:cNvSpPr>
              <p:nvPr/>
            </p:nvSpPr>
            <p:spPr bwMode="auto">
              <a:xfrm>
                <a:off x="4625" y="3864"/>
                <a:ext cx="7" cy="23"/>
              </a:xfrm>
              <a:custGeom>
                <a:avLst/>
                <a:gdLst>
                  <a:gd name="T0" fmla="*/ 0 w 14"/>
                  <a:gd name="T1" fmla="*/ 0 h 46"/>
                  <a:gd name="T2" fmla="*/ 1 w 14"/>
                  <a:gd name="T3" fmla="*/ 46 h 46"/>
                  <a:gd name="T4" fmla="*/ 14 w 14"/>
                  <a:gd name="T5" fmla="*/ 46 h 46"/>
                  <a:gd name="T6" fmla="*/ 12 w 14"/>
                  <a:gd name="T7" fmla="*/ 1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7" name="Freeform 75"/>
              <p:cNvSpPr>
                <a:spLocks/>
              </p:cNvSpPr>
              <p:nvPr/>
            </p:nvSpPr>
            <p:spPr bwMode="auto">
              <a:xfrm>
                <a:off x="4602" y="3863"/>
                <a:ext cx="7" cy="23"/>
              </a:xfrm>
              <a:custGeom>
                <a:avLst/>
                <a:gdLst>
                  <a:gd name="T0" fmla="*/ 0 w 14"/>
                  <a:gd name="T1" fmla="*/ 0 h 45"/>
                  <a:gd name="T2" fmla="*/ 1 w 14"/>
                  <a:gd name="T3" fmla="*/ 45 h 45"/>
                  <a:gd name="T4" fmla="*/ 14 w 14"/>
                  <a:gd name="T5" fmla="*/ 45 h 45"/>
                  <a:gd name="T6" fmla="*/ 12 w 14"/>
                  <a:gd name="T7" fmla="*/ 2 h 45"/>
                  <a:gd name="T8" fmla="*/ 0 w 14"/>
                  <a:gd name="T9" fmla="*/ 0 h 45"/>
                  <a:gd name="T10" fmla="*/ 0 w 14"/>
                  <a:gd name="T11" fmla="*/ 0 h 45"/>
                </a:gdLst>
                <a:ahLst/>
                <a:cxnLst>
                  <a:cxn ang="0">
                    <a:pos x="T0" y="T1"/>
                  </a:cxn>
                  <a:cxn ang="0">
                    <a:pos x="T2" y="T3"/>
                  </a:cxn>
                  <a:cxn ang="0">
                    <a:pos x="T4" y="T5"/>
                  </a:cxn>
                  <a:cxn ang="0">
                    <a:pos x="T6" y="T7"/>
                  </a:cxn>
                  <a:cxn ang="0">
                    <a:pos x="T8" y="T9"/>
                  </a:cxn>
                  <a:cxn ang="0">
                    <a:pos x="T10" y="T11"/>
                  </a:cxn>
                </a:cxnLst>
                <a:rect l="0" t="0" r="r" b="b"/>
                <a:pathLst>
                  <a:path w="14" h="45">
                    <a:moveTo>
                      <a:pt x="0" y="0"/>
                    </a:moveTo>
                    <a:lnTo>
                      <a:pt x="1" y="45"/>
                    </a:lnTo>
                    <a:lnTo>
                      <a:pt x="14" y="45"/>
                    </a:lnTo>
                    <a:lnTo>
                      <a:pt x="1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8" name="Freeform 76"/>
              <p:cNvSpPr>
                <a:spLocks/>
              </p:cNvSpPr>
              <p:nvPr/>
            </p:nvSpPr>
            <p:spPr bwMode="auto">
              <a:xfrm>
                <a:off x="4579" y="3863"/>
                <a:ext cx="8" cy="23"/>
              </a:xfrm>
              <a:custGeom>
                <a:avLst/>
                <a:gdLst>
                  <a:gd name="T0" fmla="*/ 0 w 16"/>
                  <a:gd name="T1" fmla="*/ 0 h 44"/>
                  <a:gd name="T2" fmla="*/ 1 w 16"/>
                  <a:gd name="T3" fmla="*/ 44 h 44"/>
                  <a:gd name="T4" fmla="*/ 16 w 16"/>
                  <a:gd name="T5" fmla="*/ 44 h 44"/>
                  <a:gd name="T6" fmla="*/ 12 w 16"/>
                  <a:gd name="T7" fmla="*/ 1 h 44"/>
                  <a:gd name="T8" fmla="*/ 0 w 16"/>
                  <a:gd name="T9" fmla="*/ 0 h 44"/>
                  <a:gd name="T10" fmla="*/ 0 w 16"/>
                  <a:gd name="T11" fmla="*/ 0 h 44"/>
                </a:gdLst>
                <a:ahLst/>
                <a:cxnLst>
                  <a:cxn ang="0">
                    <a:pos x="T0" y="T1"/>
                  </a:cxn>
                  <a:cxn ang="0">
                    <a:pos x="T2" y="T3"/>
                  </a:cxn>
                  <a:cxn ang="0">
                    <a:pos x="T4" y="T5"/>
                  </a:cxn>
                  <a:cxn ang="0">
                    <a:pos x="T6" y="T7"/>
                  </a:cxn>
                  <a:cxn ang="0">
                    <a:pos x="T8" y="T9"/>
                  </a:cxn>
                  <a:cxn ang="0">
                    <a:pos x="T10" y="T11"/>
                  </a:cxn>
                </a:cxnLst>
                <a:rect l="0" t="0" r="r" b="b"/>
                <a:pathLst>
                  <a:path w="16" h="44">
                    <a:moveTo>
                      <a:pt x="0" y="0"/>
                    </a:moveTo>
                    <a:lnTo>
                      <a:pt x="1" y="44"/>
                    </a:lnTo>
                    <a:lnTo>
                      <a:pt x="16" y="44"/>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49" name="Freeform 77"/>
              <p:cNvSpPr>
                <a:spLocks/>
              </p:cNvSpPr>
              <p:nvPr/>
            </p:nvSpPr>
            <p:spPr bwMode="auto">
              <a:xfrm>
                <a:off x="4556" y="3863"/>
                <a:ext cx="8" cy="22"/>
              </a:xfrm>
              <a:custGeom>
                <a:avLst/>
                <a:gdLst>
                  <a:gd name="T0" fmla="*/ 0 w 16"/>
                  <a:gd name="T1" fmla="*/ 0 h 45"/>
                  <a:gd name="T2" fmla="*/ 1 w 16"/>
                  <a:gd name="T3" fmla="*/ 45 h 45"/>
                  <a:gd name="T4" fmla="*/ 16 w 16"/>
                  <a:gd name="T5" fmla="*/ 45 h 45"/>
                  <a:gd name="T6" fmla="*/ 14 w 16"/>
                  <a:gd name="T7" fmla="*/ 2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4"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0" name="Freeform 78"/>
              <p:cNvSpPr>
                <a:spLocks/>
              </p:cNvSpPr>
              <p:nvPr/>
            </p:nvSpPr>
            <p:spPr bwMode="auto">
              <a:xfrm>
                <a:off x="4533" y="3862"/>
                <a:ext cx="8" cy="23"/>
              </a:xfrm>
              <a:custGeom>
                <a:avLst/>
                <a:gdLst>
                  <a:gd name="T0" fmla="*/ 0 w 16"/>
                  <a:gd name="T1" fmla="*/ 0 h 46"/>
                  <a:gd name="T2" fmla="*/ 2 w 16"/>
                  <a:gd name="T3" fmla="*/ 46 h 46"/>
                  <a:gd name="T4" fmla="*/ 16 w 16"/>
                  <a:gd name="T5" fmla="*/ 46 h 46"/>
                  <a:gd name="T6" fmla="*/ 14 w 16"/>
                  <a:gd name="T7" fmla="*/ 1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2" y="46"/>
                    </a:lnTo>
                    <a:lnTo>
                      <a:pt x="16" y="46"/>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1" name="Freeform 79"/>
              <p:cNvSpPr>
                <a:spLocks/>
              </p:cNvSpPr>
              <p:nvPr/>
            </p:nvSpPr>
            <p:spPr bwMode="auto">
              <a:xfrm>
                <a:off x="4510" y="3862"/>
                <a:ext cx="8" cy="22"/>
              </a:xfrm>
              <a:custGeom>
                <a:avLst/>
                <a:gdLst>
                  <a:gd name="T0" fmla="*/ 0 w 15"/>
                  <a:gd name="T1" fmla="*/ 0 h 46"/>
                  <a:gd name="T2" fmla="*/ 2 w 15"/>
                  <a:gd name="T3" fmla="*/ 46 h 46"/>
                  <a:gd name="T4" fmla="*/ 15 w 15"/>
                  <a:gd name="T5" fmla="*/ 46 h 46"/>
                  <a:gd name="T6" fmla="*/ 13 w 15"/>
                  <a:gd name="T7" fmla="*/ 2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2" y="46"/>
                    </a:lnTo>
                    <a:lnTo>
                      <a:pt x="15" y="46"/>
                    </a:lnTo>
                    <a:lnTo>
                      <a:pt x="13"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2" name="Freeform 80"/>
              <p:cNvSpPr>
                <a:spLocks/>
              </p:cNvSpPr>
              <p:nvPr/>
            </p:nvSpPr>
            <p:spPr bwMode="auto">
              <a:xfrm>
                <a:off x="4487" y="3862"/>
                <a:ext cx="8" cy="22"/>
              </a:xfrm>
              <a:custGeom>
                <a:avLst/>
                <a:gdLst>
                  <a:gd name="T0" fmla="*/ 0 w 16"/>
                  <a:gd name="T1" fmla="*/ 0 h 45"/>
                  <a:gd name="T2" fmla="*/ 2 w 16"/>
                  <a:gd name="T3" fmla="*/ 45 h 45"/>
                  <a:gd name="T4" fmla="*/ 16 w 16"/>
                  <a:gd name="T5" fmla="*/ 45 h 45"/>
                  <a:gd name="T6" fmla="*/ 13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2" y="45"/>
                    </a:lnTo>
                    <a:lnTo>
                      <a:pt x="16" y="45"/>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3" name="Freeform 81"/>
              <p:cNvSpPr>
                <a:spLocks/>
              </p:cNvSpPr>
              <p:nvPr/>
            </p:nvSpPr>
            <p:spPr bwMode="auto">
              <a:xfrm>
                <a:off x="4465" y="3861"/>
                <a:ext cx="7" cy="23"/>
              </a:xfrm>
              <a:custGeom>
                <a:avLst/>
                <a:gdLst>
                  <a:gd name="T0" fmla="*/ 0 w 15"/>
                  <a:gd name="T1" fmla="*/ 0 h 46"/>
                  <a:gd name="T2" fmla="*/ 1 w 15"/>
                  <a:gd name="T3" fmla="*/ 46 h 46"/>
                  <a:gd name="T4" fmla="*/ 15 w 15"/>
                  <a:gd name="T5" fmla="*/ 46 h 46"/>
                  <a:gd name="T6" fmla="*/ 12 w 15"/>
                  <a:gd name="T7" fmla="*/ 1 h 46"/>
                  <a:gd name="T8" fmla="*/ 0 w 15"/>
                  <a:gd name="T9" fmla="*/ 0 h 46"/>
                  <a:gd name="T10" fmla="*/ 0 w 15"/>
                  <a:gd name="T11" fmla="*/ 0 h 46"/>
                </a:gdLst>
                <a:ahLst/>
                <a:cxnLst>
                  <a:cxn ang="0">
                    <a:pos x="T0" y="T1"/>
                  </a:cxn>
                  <a:cxn ang="0">
                    <a:pos x="T2" y="T3"/>
                  </a:cxn>
                  <a:cxn ang="0">
                    <a:pos x="T4" y="T5"/>
                  </a:cxn>
                  <a:cxn ang="0">
                    <a:pos x="T6" y="T7"/>
                  </a:cxn>
                  <a:cxn ang="0">
                    <a:pos x="T8" y="T9"/>
                  </a:cxn>
                  <a:cxn ang="0">
                    <a:pos x="T10" y="T11"/>
                  </a:cxn>
                </a:cxnLst>
                <a:rect l="0" t="0" r="r" b="b"/>
                <a:pathLst>
                  <a:path w="15" h="46">
                    <a:moveTo>
                      <a:pt x="0" y="0"/>
                    </a:moveTo>
                    <a:lnTo>
                      <a:pt x="1" y="46"/>
                    </a:lnTo>
                    <a:lnTo>
                      <a:pt x="15" y="46"/>
                    </a:lnTo>
                    <a:lnTo>
                      <a:pt x="12"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4" name="Freeform 82"/>
              <p:cNvSpPr>
                <a:spLocks/>
              </p:cNvSpPr>
              <p:nvPr/>
            </p:nvSpPr>
            <p:spPr bwMode="auto">
              <a:xfrm>
                <a:off x="4442" y="3860"/>
                <a:ext cx="7" cy="23"/>
              </a:xfrm>
              <a:custGeom>
                <a:avLst/>
                <a:gdLst>
                  <a:gd name="T0" fmla="*/ 0 w 15"/>
                  <a:gd name="T1" fmla="*/ 0 h 45"/>
                  <a:gd name="T2" fmla="*/ 2 w 15"/>
                  <a:gd name="T3" fmla="*/ 45 h 45"/>
                  <a:gd name="T4" fmla="*/ 15 w 15"/>
                  <a:gd name="T5" fmla="*/ 45 h 45"/>
                  <a:gd name="T6" fmla="*/ 13 w 15"/>
                  <a:gd name="T7" fmla="*/ 1 h 45"/>
                  <a:gd name="T8" fmla="*/ 0 w 15"/>
                  <a:gd name="T9" fmla="*/ 0 h 45"/>
                  <a:gd name="T10" fmla="*/ 0 w 15"/>
                  <a:gd name="T11" fmla="*/ 0 h 45"/>
                </a:gdLst>
                <a:ahLst/>
                <a:cxnLst>
                  <a:cxn ang="0">
                    <a:pos x="T0" y="T1"/>
                  </a:cxn>
                  <a:cxn ang="0">
                    <a:pos x="T2" y="T3"/>
                  </a:cxn>
                  <a:cxn ang="0">
                    <a:pos x="T4" y="T5"/>
                  </a:cxn>
                  <a:cxn ang="0">
                    <a:pos x="T6" y="T7"/>
                  </a:cxn>
                  <a:cxn ang="0">
                    <a:pos x="T8" y="T9"/>
                  </a:cxn>
                  <a:cxn ang="0">
                    <a:pos x="T10" y="T11"/>
                  </a:cxn>
                </a:cxnLst>
                <a:rect l="0" t="0" r="r" b="b"/>
                <a:pathLst>
                  <a:path w="15" h="45">
                    <a:moveTo>
                      <a:pt x="0" y="0"/>
                    </a:moveTo>
                    <a:lnTo>
                      <a:pt x="2" y="45"/>
                    </a:lnTo>
                    <a:lnTo>
                      <a:pt x="15" y="45"/>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5" name="Freeform 83"/>
              <p:cNvSpPr>
                <a:spLocks/>
              </p:cNvSpPr>
              <p:nvPr/>
            </p:nvSpPr>
            <p:spPr bwMode="auto">
              <a:xfrm>
                <a:off x="4419" y="3860"/>
                <a:ext cx="8" cy="23"/>
              </a:xfrm>
              <a:custGeom>
                <a:avLst/>
                <a:gdLst>
                  <a:gd name="T0" fmla="*/ 0 w 14"/>
                  <a:gd name="T1" fmla="*/ 0 h 46"/>
                  <a:gd name="T2" fmla="*/ 1 w 14"/>
                  <a:gd name="T3" fmla="*/ 46 h 46"/>
                  <a:gd name="T4" fmla="*/ 14 w 14"/>
                  <a:gd name="T5" fmla="*/ 46 h 46"/>
                  <a:gd name="T6" fmla="*/ 12 w 14"/>
                  <a:gd name="T7" fmla="*/ 2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 y="46"/>
                    </a:lnTo>
                    <a:lnTo>
                      <a:pt x="14" y="46"/>
                    </a:lnTo>
                    <a:lnTo>
                      <a:pt x="1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6" name="Freeform 84"/>
              <p:cNvSpPr>
                <a:spLocks/>
              </p:cNvSpPr>
              <p:nvPr/>
            </p:nvSpPr>
            <p:spPr bwMode="auto">
              <a:xfrm>
                <a:off x="4396" y="3860"/>
                <a:ext cx="8" cy="22"/>
              </a:xfrm>
              <a:custGeom>
                <a:avLst/>
                <a:gdLst>
                  <a:gd name="T0" fmla="*/ 0 w 16"/>
                  <a:gd name="T1" fmla="*/ 0 h 45"/>
                  <a:gd name="T2" fmla="*/ 1 w 16"/>
                  <a:gd name="T3" fmla="*/ 45 h 45"/>
                  <a:gd name="T4" fmla="*/ 16 w 16"/>
                  <a:gd name="T5" fmla="*/ 45 h 45"/>
                  <a:gd name="T6" fmla="*/ 12 w 16"/>
                  <a:gd name="T7" fmla="*/ 2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7" name="Freeform 85"/>
              <p:cNvSpPr>
                <a:spLocks/>
              </p:cNvSpPr>
              <p:nvPr/>
            </p:nvSpPr>
            <p:spPr bwMode="auto">
              <a:xfrm>
                <a:off x="4374" y="3859"/>
                <a:ext cx="7" cy="22"/>
              </a:xfrm>
              <a:custGeom>
                <a:avLst/>
                <a:gdLst>
                  <a:gd name="T0" fmla="*/ 0 w 16"/>
                  <a:gd name="T1" fmla="*/ 0 h 45"/>
                  <a:gd name="T2" fmla="*/ 1 w 16"/>
                  <a:gd name="T3" fmla="*/ 45 h 45"/>
                  <a:gd name="T4" fmla="*/ 16 w 16"/>
                  <a:gd name="T5" fmla="*/ 45 h 45"/>
                  <a:gd name="T6" fmla="*/ 13 w 16"/>
                  <a:gd name="T7" fmla="*/ 1 h 45"/>
                  <a:gd name="T8" fmla="*/ 0 w 16"/>
                  <a:gd name="T9" fmla="*/ 0 h 45"/>
                  <a:gd name="T10" fmla="*/ 0 w 16"/>
                  <a:gd name="T11" fmla="*/ 0 h 45"/>
                </a:gdLst>
                <a:ahLst/>
                <a:cxnLst>
                  <a:cxn ang="0">
                    <a:pos x="T0" y="T1"/>
                  </a:cxn>
                  <a:cxn ang="0">
                    <a:pos x="T2" y="T3"/>
                  </a:cxn>
                  <a:cxn ang="0">
                    <a:pos x="T4" y="T5"/>
                  </a:cxn>
                  <a:cxn ang="0">
                    <a:pos x="T6" y="T7"/>
                  </a:cxn>
                  <a:cxn ang="0">
                    <a:pos x="T8" y="T9"/>
                  </a:cxn>
                  <a:cxn ang="0">
                    <a:pos x="T10" y="T11"/>
                  </a:cxn>
                </a:cxnLst>
                <a:rect l="0" t="0" r="r" b="b"/>
                <a:pathLst>
                  <a:path w="16" h="45">
                    <a:moveTo>
                      <a:pt x="0" y="0"/>
                    </a:moveTo>
                    <a:lnTo>
                      <a:pt x="1" y="45"/>
                    </a:lnTo>
                    <a:lnTo>
                      <a:pt x="16" y="45"/>
                    </a:lnTo>
                    <a:lnTo>
                      <a:pt x="13"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8" name="Freeform 86"/>
              <p:cNvSpPr>
                <a:spLocks/>
              </p:cNvSpPr>
              <p:nvPr/>
            </p:nvSpPr>
            <p:spPr bwMode="auto">
              <a:xfrm>
                <a:off x="4351" y="3859"/>
                <a:ext cx="7" cy="22"/>
              </a:xfrm>
              <a:custGeom>
                <a:avLst/>
                <a:gdLst>
                  <a:gd name="T0" fmla="*/ 0 w 16"/>
                  <a:gd name="T1" fmla="*/ 0 h 46"/>
                  <a:gd name="T2" fmla="*/ 1 w 16"/>
                  <a:gd name="T3" fmla="*/ 46 h 46"/>
                  <a:gd name="T4" fmla="*/ 16 w 16"/>
                  <a:gd name="T5" fmla="*/ 46 h 46"/>
                  <a:gd name="T6" fmla="*/ 14 w 16"/>
                  <a:gd name="T7" fmla="*/ 1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1" y="46"/>
                    </a:lnTo>
                    <a:lnTo>
                      <a:pt x="16" y="46"/>
                    </a:lnTo>
                    <a:lnTo>
                      <a:pt x="14"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59" name="Freeform 87"/>
              <p:cNvSpPr>
                <a:spLocks/>
              </p:cNvSpPr>
              <p:nvPr/>
            </p:nvSpPr>
            <p:spPr bwMode="auto">
              <a:xfrm>
                <a:off x="4328" y="3858"/>
                <a:ext cx="8" cy="23"/>
              </a:xfrm>
              <a:custGeom>
                <a:avLst/>
                <a:gdLst>
                  <a:gd name="T0" fmla="*/ 0 w 16"/>
                  <a:gd name="T1" fmla="*/ 0 h 46"/>
                  <a:gd name="T2" fmla="*/ 2 w 16"/>
                  <a:gd name="T3" fmla="*/ 46 h 46"/>
                  <a:gd name="T4" fmla="*/ 16 w 16"/>
                  <a:gd name="T5" fmla="*/ 46 h 46"/>
                  <a:gd name="T6" fmla="*/ 14 w 16"/>
                  <a:gd name="T7" fmla="*/ 2 h 46"/>
                  <a:gd name="T8" fmla="*/ 0 w 16"/>
                  <a:gd name="T9" fmla="*/ 0 h 46"/>
                  <a:gd name="T10" fmla="*/ 0 w 16"/>
                  <a:gd name="T11" fmla="*/ 0 h 46"/>
                </a:gdLst>
                <a:ahLst/>
                <a:cxnLst>
                  <a:cxn ang="0">
                    <a:pos x="T0" y="T1"/>
                  </a:cxn>
                  <a:cxn ang="0">
                    <a:pos x="T2" y="T3"/>
                  </a:cxn>
                  <a:cxn ang="0">
                    <a:pos x="T4" y="T5"/>
                  </a:cxn>
                  <a:cxn ang="0">
                    <a:pos x="T6" y="T7"/>
                  </a:cxn>
                  <a:cxn ang="0">
                    <a:pos x="T8" y="T9"/>
                  </a:cxn>
                  <a:cxn ang="0">
                    <a:pos x="T10" y="T11"/>
                  </a:cxn>
                </a:cxnLst>
                <a:rect l="0" t="0" r="r" b="b"/>
                <a:pathLst>
                  <a:path w="16" h="46">
                    <a:moveTo>
                      <a:pt x="0" y="0"/>
                    </a:moveTo>
                    <a:lnTo>
                      <a:pt x="2" y="46"/>
                    </a:lnTo>
                    <a:lnTo>
                      <a:pt x="16" y="46"/>
                    </a:lnTo>
                    <a:lnTo>
                      <a:pt x="14"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60" name="Freeform 88"/>
              <p:cNvSpPr>
                <a:spLocks/>
              </p:cNvSpPr>
              <p:nvPr/>
            </p:nvSpPr>
            <p:spPr bwMode="auto">
              <a:xfrm>
                <a:off x="3936" y="3575"/>
                <a:ext cx="404" cy="308"/>
              </a:xfrm>
              <a:custGeom>
                <a:avLst/>
                <a:gdLst>
                  <a:gd name="T0" fmla="*/ 717 w 809"/>
                  <a:gd name="T1" fmla="*/ 616 h 616"/>
                  <a:gd name="T2" fmla="*/ 730 w 809"/>
                  <a:gd name="T3" fmla="*/ 60 h 616"/>
                  <a:gd name="T4" fmla="*/ 809 w 809"/>
                  <a:gd name="T5" fmla="*/ 0 h 616"/>
                  <a:gd name="T6" fmla="*/ 634 w 809"/>
                  <a:gd name="T7" fmla="*/ 55 h 616"/>
                  <a:gd name="T8" fmla="*/ 492 w 809"/>
                  <a:gd name="T9" fmla="*/ 55 h 616"/>
                  <a:gd name="T10" fmla="*/ 0 w 809"/>
                  <a:gd name="T11" fmla="*/ 409 h 616"/>
                  <a:gd name="T12" fmla="*/ 717 w 809"/>
                  <a:gd name="T13" fmla="*/ 616 h 616"/>
                  <a:gd name="T14" fmla="*/ 717 w 809"/>
                  <a:gd name="T15" fmla="*/ 616 h 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616">
                    <a:moveTo>
                      <a:pt x="717" y="616"/>
                    </a:moveTo>
                    <a:lnTo>
                      <a:pt x="730" y="60"/>
                    </a:lnTo>
                    <a:lnTo>
                      <a:pt x="809" y="0"/>
                    </a:lnTo>
                    <a:lnTo>
                      <a:pt x="634" y="55"/>
                    </a:lnTo>
                    <a:lnTo>
                      <a:pt x="492" y="55"/>
                    </a:lnTo>
                    <a:lnTo>
                      <a:pt x="0" y="409"/>
                    </a:lnTo>
                    <a:lnTo>
                      <a:pt x="717" y="616"/>
                    </a:lnTo>
                    <a:lnTo>
                      <a:pt x="717" y="6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61" name="Freeform 89"/>
              <p:cNvSpPr>
                <a:spLocks/>
              </p:cNvSpPr>
              <p:nvPr/>
            </p:nvSpPr>
            <p:spPr bwMode="auto">
              <a:xfrm>
                <a:off x="4292" y="3650"/>
                <a:ext cx="1163" cy="254"/>
              </a:xfrm>
              <a:custGeom>
                <a:avLst/>
                <a:gdLst>
                  <a:gd name="T0" fmla="*/ 0 w 2325"/>
                  <a:gd name="T1" fmla="*/ 391 h 509"/>
                  <a:gd name="T2" fmla="*/ 2305 w 2325"/>
                  <a:gd name="T3" fmla="*/ 428 h 509"/>
                  <a:gd name="T4" fmla="*/ 2293 w 2325"/>
                  <a:gd name="T5" fmla="*/ 0 h 509"/>
                  <a:gd name="T6" fmla="*/ 2310 w 2325"/>
                  <a:gd name="T7" fmla="*/ 10 h 509"/>
                  <a:gd name="T8" fmla="*/ 2325 w 2325"/>
                  <a:gd name="T9" fmla="*/ 509 h 509"/>
                  <a:gd name="T10" fmla="*/ 2298 w 2325"/>
                  <a:gd name="T11" fmla="*/ 446 h 509"/>
                  <a:gd name="T12" fmla="*/ 51 w 2325"/>
                  <a:gd name="T13" fmla="*/ 409 h 509"/>
                  <a:gd name="T14" fmla="*/ 0 w 2325"/>
                  <a:gd name="T15" fmla="*/ 391 h 509"/>
                  <a:gd name="T16" fmla="*/ 0 w 2325"/>
                  <a:gd name="T17" fmla="*/ 39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5" h="509">
                    <a:moveTo>
                      <a:pt x="0" y="391"/>
                    </a:moveTo>
                    <a:lnTo>
                      <a:pt x="2305" y="428"/>
                    </a:lnTo>
                    <a:lnTo>
                      <a:pt x="2293" y="0"/>
                    </a:lnTo>
                    <a:lnTo>
                      <a:pt x="2310" y="10"/>
                    </a:lnTo>
                    <a:lnTo>
                      <a:pt x="2325" y="509"/>
                    </a:lnTo>
                    <a:lnTo>
                      <a:pt x="2298" y="446"/>
                    </a:lnTo>
                    <a:lnTo>
                      <a:pt x="51" y="409"/>
                    </a:lnTo>
                    <a:lnTo>
                      <a:pt x="0" y="391"/>
                    </a:lnTo>
                    <a:lnTo>
                      <a:pt x="0" y="3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62" name="Freeform 90"/>
              <p:cNvSpPr>
                <a:spLocks/>
              </p:cNvSpPr>
              <p:nvPr/>
            </p:nvSpPr>
            <p:spPr bwMode="auto">
              <a:xfrm>
                <a:off x="4586" y="2689"/>
                <a:ext cx="630" cy="479"/>
              </a:xfrm>
              <a:custGeom>
                <a:avLst/>
                <a:gdLst>
                  <a:gd name="T0" fmla="*/ 0 w 1261"/>
                  <a:gd name="T1" fmla="*/ 0 h 957"/>
                  <a:gd name="T2" fmla="*/ 1261 w 1261"/>
                  <a:gd name="T3" fmla="*/ 18 h 957"/>
                  <a:gd name="T4" fmla="*/ 1261 w 1261"/>
                  <a:gd name="T5" fmla="*/ 957 h 957"/>
                  <a:gd name="T6" fmla="*/ 14 w 1261"/>
                  <a:gd name="T7" fmla="*/ 929 h 957"/>
                  <a:gd name="T8" fmla="*/ 0 w 1261"/>
                  <a:gd name="T9" fmla="*/ 0 h 957"/>
                  <a:gd name="T10" fmla="*/ 0 w 1261"/>
                  <a:gd name="T11" fmla="*/ 0 h 957"/>
                </a:gdLst>
                <a:ahLst/>
                <a:cxnLst>
                  <a:cxn ang="0">
                    <a:pos x="T0" y="T1"/>
                  </a:cxn>
                  <a:cxn ang="0">
                    <a:pos x="T2" y="T3"/>
                  </a:cxn>
                  <a:cxn ang="0">
                    <a:pos x="T4" y="T5"/>
                  </a:cxn>
                  <a:cxn ang="0">
                    <a:pos x="T6" y="T7"/>
                  </a:cxn>
                  <a:cxn ang="0">
                    <a:pos x="T8" y="T9"/>
                  </a:cxn>
                  <a:cxn ang="0">
                    <a:pos x="T10" y="T11"/>
                  </a:cxn>
                </a:cxnLst>
                <a:rect l="0" t="0" r="r" b="b"/>
                <a:pathLst>
                  <a:path w="1261" h="957">
                    <a:moveTo>
                      <a:pt x="0" y="0"/>
                    </a:moveTo>
                    <a:lnTo>
                      <a:pt x="1261" y="18"/>
                    </a:lnTo>
                    <a:lnTo>
                      <a:pt x="1261" y="957"/>
                    </a:lnTo>
                    <a:lnTo>
                      <a:pt x="14" y="92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63" name="Freeform 91"/>
              <p:cNvSpPr>
                <a:spLocks/>
              </p:cNvSpPr>
              <p:nvPr/>
            </p:nvSpPr>
            <p:spPr bwMode="auto">
              <a:xfrm>
                <a:off x="4973" y="3644"/>
                <a:ext cx="376" cy="19"/>
              </a:xfrm>
              <a:custGeom>
                <a:avLst/>
                <a:gdLst>
                  <a:gd name="T0" fmla="*/ 0 w 752"/>
                  <a:gd name="T1" fmla="*/ 19 h 37"/>
                  <a:gd name="T2" fmla="*/ 752 w 752"/>
                  <a:gd name="T3" fmla="*/ 37 h 37"/>
                  <a:gd name="T4" fmla="*/ 752 w 752"/>
                  <a:gd name="T5" fmla="*/ 24 h 37"/>
                  <a:gd name="T6" fmla="*/ 0 w 752"/>
                  <a:gd name="T7" fmla="*/ 0 h 37"/>
                  <a:gd name="T8" fmla="*/ 0 w 752"/>
                  <a:gd name="T9" fmla="*/ 19 h 37"/>
                  <a:gd name="T10" fmla="*/ 0 w 752"/>
                  <a:gd name="T11" fmla="*/ 19 h 37"/>
                </a:gdLst>
                <a:ahLst/>
                <a:cxnLst>
                  <a:cxn ang="0">
                    <a:pos x="T0" y="T1"/>
                  </a:cxn>
                  <a:cxn ang="0">
                    <a:pos x="T2" y="T3"/>
                  </a:cxn>
                  <a:cxn ang="0">
                    <a:pos x="T4" y="T5"/>
                  </a:cxn>
                  <a:cxn ang="0">
                    <a:pos x="T6" y="T7"/>
                  </a:cxn>
                  <a:cxn ang="0">
                    <a:pos x="T8" y="T9"/>
                  </a:cxn>
                  <a:cxn ang="0">
                    <a:pos x="T10" y="T11"/>
                  </a:cxn>
                </a:cxnLst>
                <a:rect l="0" t="0" r="r" b="b"/>
                <a:pathLst>
                  <a:path w="752" h="37">
                    <a:moveTo>
                      <a:pt x="0" y="19"/>
                    </a:moveTo>
                    <a:lnTo>
                      <a:pt x="752" y="37"/>
                    </a:lnTo>
                    <a:lnTo>
                      <a:pt x="752" y="24"/>
                    </a:lnTo>
                    <a:lnTo>
                      <a:pt x="0" y="0"/>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164" name="Freeform 92"/>
              <p:cNvSpPr>
                <a:spLocks/>
              </p:cNvSpPr>
              <p:nvPr/>
            </p:nvSpPr>
            <p:spPr bwMode="auto">
              <a:xfrm>
                <a:off x="5277" y="3368"/>
                <a:ext cx="60" cy="55"/>
              </a:xfrm>
              <a:custGeom>
                <a:avLst/>
                <a:gdLst>
                  <a:gd name="T0" fmla="*/ 23 w 119"/>
                  <a:gd name="T1" fmla="*/ 24 h 111"/>
                  <a:gd name="T2" fmla="*/ 0 w 119"/>
                  <a:gd name="T3" fmla="*/ 111 h 111"/>
                  <a:gd name="T4" fmla="*/ 73 w 119"/>
                  <a:gd name="T5" fmla="*/ 111 h 111"/>
                  <a:gd name="T6" fmla="*/ 119 w 119"/>
                  <a:gd name="T7" fmla="*/ 0 h 111"/>
                  <a:gd name="T8" fmla="*/ 23 w 119"/>
                  <a:gd name="T9" fmla="*/ 24 h 111"/>
                  <a:gd name="T10" fmla="*/ 23 w 119"/>
                  <a:gd name="T11" fmla="*/ 24 h 111"/>
                </a:gdLst>
                <a:ahLst/>
                <a:cxnLst>
                  <a:cxn ang="0">
                    <a:pos x="T0" y="T1"/>
                  </a:cxn>
                  <a:cxn ang="0">
                    <a:pos x="T2" y="T3"/>
                  </a:cxn>
                  <a:cxn ang="0">
                    <a:pos x="T4" y="T5"/>
                  </a:cxn>
                  <a:cxn ang="0">
                    <a:pos x="T6" y="T7"/>
                  </a:cxn>
                  <a:cxn ang="0">
                    <a:pos x="T8" y="T9"/>
                  </a:cxn>
                  <a:cxn ang="0">
                    <a:pos x="T10" y="T11"/>
                  </a:cxn>
                </a:cxnLst>
                <a:rect l="0" t="0" r="r" b="b"/>
                <a:pathLst>
                  <a:path w="119" h="111">
                    <a:moveTo>
                      <a:pt x="23" y="24"/>
                    </a:moveTo>
                    <a:lnTo>
                      <a:pt x="0" y="111"/>
                    </a:lnTo>
                    <a:lnTo>
                      <a:pt x="73" y="111"/>
                    </a:lnTo>
                    <a:lnTo>
                      <a:pt x="119" y="0"/>
                    </a:lnTo>
                    <a:lnTo>
                      <a:pt x="23" y="24"/>
                    </a:lnTo>
                    <a:lnTo>
                      <a:pt x="2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7165" name="Rectangle 93"/>
            <p:cNvSpPr>
              <a:spLocks noChangeArrowheads="1"/>
            </p:cNvSpPr>
            <p:nvPr/>
          </p:nvSpPr>
          <p:spPr bwMode="auto">
            <a:xfrm>
              <a:off x="4612" y="2304"/>
              <a:ext cx="100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a:r>
                <a:rPr lang="en-US" sz="1800">
                  <a:solidFill>
                    <a:schemeClr val="tx1"/>
                  </a:solidFill>
                  <a:effectLst/>
                  <a:latin typeface="Arial" charset="0"/>
                </a:rPr>
                <a:t>Computer</a:t>
              </a:r>
            </a:p>
          </p:txBody>
        </p:sp>
      </p:grpSp>
      <p:grpSp>
        <p:nvGrpSpPr>
          <p:cNvPr id="387166" name="Group 94"/>
          <p:cNvGrpSpPr>
            <a:grpSpLocks/>
          </p:cNvGrpSpPr>
          <p:nvPr/>
        </p:nvGrpSpPr>
        <p:grpSpPr bwMode="auto">
          <a:xfrm>
            <a:off x="5635625" y="1431925"/>
            <a:ext cx="3276600" cy="1998663"/>
            <a:chOff x="3550" y="902"/>
            <a:chExt cx="2064" cy="1259"/>
          </a:xfrm>
        </p:grpSpPr>
        <p:grpSp>
          <p:nvGrpSpPr>
            <p:cNvPr id="387167" name="Group 95"/>
            <p:cNvGrpSpPr>
              <a:grpSpLocks/>
            </p:cNvGrpSpPr>
            <p:nvPr/>
          </p:nvGrpSpPr>
          <p:grpSpPr bwMode="auto">
            <a:xfrm>
              <a:off x="3550" y="1153"/>
              <a:ext cx="2064" cy="1008"/>
              <a:chOff x="3312" y="2400"/>
              <a:chExt cx="2064" cy="1008"/>
            </a:xfrm>
          </p:grpSpPr>
          <p:sp>
            <p:nvSpPr>
              <p:cNvPr id="387168" name="Rectangle 96"/>
              <p:cNvSpPr>
                <a:spLocks noChangeArrowheads="1"/>
              </p:cNvSpPr>
              <p:nvPr/>
            </p:nvSpPr>
            <p:spPr bwMode="auto">
              <a:xfrm>
                <a:off x="3410" y="2400"/>
                <a:ext cx="1966" cy="911"/>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69" name="Rectangle 97" descr="Light vertical"/>
              <p:cNvSpPr>
                <a:spLocks noChangeArrowheads="1"/>
              </p:cNvSpPr>
              <p:nvPr/>
            </p:nvSpPr>
            <p:spPr bwMode="auto">
              <a:xfrm>
                <a:off x="3566" y="3311"/>
                <a:ext cx="992" cy="97"/>
              </a:xfrm>
              <a:prstGeom prst="rect">
                <a:avLst/>
              </a:prstGeom>
              <a:pattFill prst="ltVert">
                <a:fgClr>
                  <a:srgbClr val="000000"/>
                </a:fgClr>
                <a:bgClr>
                  <a:srgbClr val="FFFF79"/>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0" name="Rectangle 98"/>
              <p:cNvSpPr>
                <a:spLocks noChangeArrowheads="1"/>
              </p:cNvSpPr>
              <p:nvPr/>
            </p:nvSpPr>
            <p:spPr bwMode="auto">
              <a:xfrm>
                <a:off x="3312" y="2478"/>
                <a:ext cx="98" cy="618"/>
              </a:xfrm>
              <a:prstGeom prst="rect">
                <a:avLst/>
              </a:prstGeom>
              <a:gradFill rotWithShape="0">
                <a:gsLst>
                  <a:gs pos="0">
                    <a:srgbClr val="000000"/>
                  </a:gs>
                  <a:gs pos="100000">
                    <a:srgbClr val="BABAB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1" name="Rectangle 99"/>
              <p:cNvSpPr>
                <a:spLocks noChangeArrowheads="1"/>
              </p:cNvSpPr>
              <p:nvPr/>
            </p:nvSpPr>
            <p:spPr bwMode="auto">
              <a:xfrm>
                <a:off x="4753" y="2400"/>
                <a:ext cx="545" cy="82"/>
              </a:xfrm>
              <a:prstGeom prst="rect">
                <a:avLst/>
              </a:prstGeom>
              <a:gradFill rotWithShape="0">
                <a:gsLst>
                  <a:gs pos="0">
                    <a:srgbClr val="000000"/>
                  </a:gs>
                  <a:gs pos="100000">
                    <a:srgbClr val="BABAB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87172" name="Object 100"/>
              <p:cNvGraphicFramePr>
                <a:graphicFrameLocks noChangeAspect="1"/>
              </p:cNvGraphicFramePr>
              <p:nvPr/>
            </p:nvGraphicFramePr>
            <p:xfrm>
              <a:off x="4909" y="3204"/>
              <a:ext cx="455" cy="101"/>
            </p:xfrm>
            <a:graphic>
              <a:graphicData uri="http://schemas.openxmlformats.org/presentationml/2006/ole">
                <mc:AlternateContent xmlns:mc="http://schemas.openxmlformats.org/markup-compatibility/2006">
                  <mc:Choice xmlns:v="urn:schemas-microsoft-com:vml" Requires="v">
                    <p:oleObj spid="_x0000_s387200" name="Bitmap Image" r:id="rId4" imgW="1628690" imgH="428706" progId="Paint.Picture">
                      <p:embed/>
                    </p:oleObj>
                  </mc:Choice>
                  <mc:Fallback>
                    <p:oleObj name="Bitmap Image" r:id="rId4" imgW="1628690" imgH="428706" progId="Paint.Picture">
                      <p:embed/>
                      <p:pic>
                        <p:nvPicPr>
                          <p:cNvPr id="0" name="Object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 y="3204"/>
                            <a:ext cx="455"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7173" name="Rectangle 101"/>
            <p:cNvSpPr>
              <a:spLocks noChangeArrowheads="1"/>
            </p:cNvSpPr>
            <p:nvPr/>
          </p:nvSpPr>
          <p:spPr bwMode="auto">
            <a:xfrm>
              <a:off x="4178" y="902"/>
              <a:ext cx="100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a:r>
                <a:rPr lang="en-US" sz="1800">
                  <a:solidFill>
                    <a:schemeClr val="tx1"/>
                  </a:solidFill>
                  <a:effectLst/>
                  <a:latin typeface="Arial" charset="0"/>
                </a:rPr>
                <a:t>DAQ Device</a:t>
              </a:r>
            </a:p>
          </p:txBody>
        </p:sp>
      </p:grpSp>
      <p:grpSp>
        <p:nvGrpSpPr>
          <p:cNvPr id="387174" name="Group 102"/>
          <p:cNvGrpSpPr>
            <a:grpSpLocks/>
          </p:cNvGrpSpPr>
          <p:nvPr/>
        </p:nvGrpSpPr>
        <p:grpSpPr bwMode="auto">
          <a:xfrm>
            <a:off x="3197225" y="3430588"/>
            <a:ext cx="1752600" cy="1649412"/>
            <a:chOff x="480" y="2112"/>
            <a:chExt cx="1104" cy="1039"/>
          </a:xfrm>
        </p:grpSpPr>
        <p:sp>
          <p:nvSpPr>
            <p:cNvPr id="387175" name="Rectangle 103"/>
            <p:cNvSpPr>
              <a:spLocks noChangeArrowheads="1"/>
            </p:cNvSpPr>
            <p:nvPr/>
          </p:nvSpPr>
          <p:spPr bwMode="auto">
            <a:xfrm>
              <a:off x="576" y="2112"/>
              <a:ext cx="864" cy="816"/>
            </a:xfrm>
            <a:prstGeom prst="rect">
              <a:avLst/>
            </a:prstGeom>
            <a:solidFill>
              <a:srgbClr val="008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6" name="Rectangle 104"/>
            <p:cNvSpPr>
              <a:spLocks noChangeArrowheads="1"/>
            </p:cNvSpPr>
            <p:nvPr/>
          </p:nvSpPr>
          <p:spPr bwMode="auto">
            <a:xfrm>
              <a:off x="1296" y="2224"/>
              <a:ext cx="96" cy="576"/>
            </a:xfrm>
            <a:prstGeom prst="rect">
              <a:avLst/>
            </a:prstGeom>
            <a:gradFill rotWithShape="0">
              <a:gsLst>
                <a:gs pos="0">
                  <a:srgbClr val="BABABA"/>
                </a:gs>
                <a:gs pos="100000">
                  <a:srgbClr val="00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7" name="Rectangle 105"/>
            <p:cNvSpPr>
              <a:spLocks noChangeArrowheads="1"/>
            </p:cNvSpPr>
            <p:nvPr/>
          </p:nvSpPr>
          <p:spPr bwMode="auto">
            <a:xfrm>
              <a:off x="624" y="2208"/>
              <a:ext cx="576" cy="96"/>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8" name="Rectangle 106"/>
            <p:cNvSpPr>
              <a:spLocks noChangeArrowheads="1"/>
            </p:cNvSpPr>
            <p:nvPr/>
          </p:nvSpPr>
          <p:spPr bwMode="auto">
            <a:xfrm>
              <a:off x="672" y="2304"/>
              <a:ext cx="576" cy="96"/>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79" name="Rectangle 107"/>
            <p:cNvSpPr>
              <a:spLocks noChangeArrowheads="1"/>
            </p:cNvSpPr>
            <p:nvPr/>
          </p:nvSpPr>
          <p:spPr bwMode="auto">
            <a:xfrm>
              <a:off x="624" y="2784"/>
              <a:ext cx="576" cy="96"/>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80" name="Rectangle 108"/>
            <p:cNvSpPr>
              <a:spLocks noChangeArrowheads="1"/>
            </p:cNvSpPr>
            <p:nvPr/>
          </p:nvSpPr>
          <p:spPr bwMode="auto">
            <a:xfrm>
              <a:off x="672" y="2688"/>
              <a:ext cx="576" cy="96"/>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81" name="Rectangle 109"/>
            <p:cNvSpPr>
              <a:spLocks noChangeArrowheads="1"/>
            </p:cNvSpPr>
            <p:nvPr/>
          </p:nvSpPr>
          <p:spPr bwMode="auto">
            <a:xfrm>
              <a:off x="480" y="2976"/>
              <a:ext cx="110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a:r>
                <a:rPr lang="en-US" sz="1800">
                  <a:solidFill>
                    <a:schemeClr val="tx1"/>
                  </a:solidFill>
                  <a:effectLst/>
                  <a:latin typeface="Arial" charset="0"/>
                </a:rPr>
                <a:t>Terminal Block</a:t>
              </a:r>
            </a:p>
          </p:txBody>
        </p:sp>
        <p:graphicFrame>
          <p:nvGraphicFramePr>
            <p:cNvPr id="387182" name="Object 110"/>
            <p:cNvGraphicFramePr>
              <a:graphicFrameLocks noChangeAspect="1"/>
            </p:cNvGraphicFramePr>
            <p:nvPr/>
          </p:nvGraphicFramePr>
          <p:xfrm>
            <a:off x="720" y="2496"/>
            <a:ext cx="455" cy="101"/>
          </p:xfrm>
          <a:graphic>
            <a:graphicData uri="http://schemas.openxmlformats.org/presentationml/2006/ole">
              <mc:AlternateContent xmlns:mc="http://schemas.openxmlformats.org/markup-compatibility/2006">
                <mc:Choice xmlns:v="urn:schemas-microsoft-com:vml" Requires="v">
                  <p:oleObj spid="_x0000_s387201" name="Bitmap Image" r:id="rId6" imgW="1628690" imgH="428706" progId="Paint.Picture">
                    <p:embed/>
                  </p:oleObj>
                </mc:Choice>
                <mc:Fallback>
                  <p:oleObj name="Bitmap Image" r:id="rId6" imgW="1628690" imgH="428706" progId="Paint.Picture">
                    <p:embed/>
                    <p:pic>
                      <p:nvPicPr>
                        <p:cNvPr id="0" name="Object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2496"/>
                          <a:ext cx="455"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87183" name="Group 111"/>
          <p:cNvGrpSpPr>
            <a:grpSpLocks/>
          </p:cNvGrpSpPr>
          <p:nvPr/>
        </p:nvGrpSpPr>
        <p:grpSpPr bwMode="auto">
          <a:xfrm>
            <a:off x="6475413" y="2874963"/>
            <a:ext cx="1371600" cy="2743200"/>
            <a:chOff x="4032" y="1968"/>
            <a:chExt cx="864" cy="1728"/>
          </a:xfrm>
        </p:grpSpPr>
        <p:sp>
          <p:nvSpPr>
            <p:cNvPr id="387184" name="Oval 112"/>
            <p:cNvSpPr>
              <a:spLocks noChangeArrowheads="1"/>
            </p:cNvSpPr>
            <p:nvPr/>
          </p:nvSpPr>
          <p:spPr bwMode="auto">
            <a:xfrm>
              <a:off x="4272" y="3408"/>
              <a:ext cx="624" cy="288"/>
            </a:xfrm>
            <a:prstGeom prst="ellipse">
              <a:avLst/>
            </a:prstGeom>
            <a:noFill/>
            <a:ln w="5715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85" name="Line 113"/>
            <p:cNvSpPr>
              <a:spLocks noChangeShapeType="1"/>
            </p:cNvSpPr>
            <p:nvPr/>
          </p:nvSpPr>
          <p:spPr bwMode="auto">
            <a:xfrm>
              <a:off x="4032" y="1968"/>
              <a:ext cx="432" cy="144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87186" name="Group 114"/>
          <p:cNvGrpSpPr>
            <a:grpSpLocks/>
          </p:cNvGrpSpPr>
          <p:nvPr/>
        </p:nvGrpSpPr>
        <p:grpSpPr bwMode="auto">
          <a:xfrm>
            <a:off x="4492625" y="1957388"/>
            <a:ext cx="1447800" cy="2603500"/>
            <a:chOff x="1632" y="1136"/>
            <a:chExt cx="912" cy="1640"/>
          </a:xfrm>
        </p:grpSpPr>
        <p:sp>
          <p:nvSpPr>
            <p:cNvPr id="387187" name="Rectangle 115"/>
            <p:cNvSpPr>
              <a:spLocks noChangeArrowheads="1"/>
            </p:cNvSpPr>
            <p:nvPr/>
          </p:nvSpPr>
          <p:spPr bwMode="auto">
            <a:xfrm>
              <a:off x="1968" y="2544"/>
              <a:ext cx="57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l"/>
              <a:r>
                <a:rPr lang="en-US" sz="1800">
                  <a:solidFill>
                    <a:schemeClr val="tx1"/>
                  </a:solidFill>
                  <a:effectLst/>
                  <a:latin typeface="Arial" charset="0"/>
                </a:rPr>
                <a:t>Cable</a:t>
              </a:r>
            </a:p>
          </p:txBody>
        </p:sp>
        <p:grpSp>
          <p:nvGrpSpPr>
            <p:cNvPr id="387188" name="Group 116"/>
            <p:cNvGrpSpPr>
              <a:grpSpLocks/>
            </p:cNvGrpSpPr>
            <p:nvPr/>
          </p:nvGrpSpPr>
          <p:grpSpPr bwMode="auto">
            <a:xfrm>
              <a:off x="1632" y="1136"/>
              <a:ext cx="816" cy="1640"/>
              <a:chOff x="1632" y="1136"/>
              <a:chExt cx="816" cy="1640"/>
            </a:xfrm>
          </p:grpSpPr>
          <p:sp>
            <p:nvSpPr>
              <p:cNvPr id="387189" name="Freeform 117"/>
              <p:cNvSpPr>
                <a:spLocks/>
              </p:cNvSpPr>
              <p:nvPr/>
            </p:nvSpPr>
            <p:spPr bwMode="grayWhite">
              <a:xfrm>
                <a:off x="1768" y="1440"/>
                <a:ext cx="392" cy="1008"/>
              </a:xfrm>
              <a:custGeom>
                <a:avLst/>
                <a:gdLst>
                  <a:gd name="T0" fmla="*/ 152 w 392"/>
                  <a:gd name="T1" fmla="*/ 1008 h 1008"/>
                  <a:gd name="T2" fmla="*/ 344 w 392"/>
                  <a:gd name="T3" fmla="*/ 816 h 1008"/>
                  <a:gd name="T4" fmla="*/ 8 w 392"/>
                  <a:gd name="T5" fmla="*/ 144 h 1008"/>
                  <a:gd name="T6" fmla="*/ 392 w 392"/>
                  <a:gd name="T7" fmla="*/ 0 h 1008"/>
                </a:gdLst>
                <a:ahLst/>
                <a:cxnLst>
                  <a:cxn ang="0">
                    <a:pos x="T0" y="T1"/>
                  </a:cxn>
                  <a:cxn ang="0">
                    <a:pos x="T2" y="T3"/>
                  </a:cxn>
                  <a:cxn ang="0">
                    <a:pos x="T4" y="T5"/>
                  </a:cxn>
                  <a:cxn ang="0">
                    <a:pos x="T6" y="T7"/>
                  </a:cxn>
                </a:cxnLst>
                <a:rect l="0" t="0" r="r" b="b"/>
                <a:pathLst>
                  <a:path w="392" h="1008">
                    <a:moveTo>
                      <a:pt x="152" y="1008"/>
                    </a:moveTo>
                    <a:cubicBezTo>
                      <a:pt x="260" y="984"/>
                      <a:pt x="368" y="960"/>
                      <a:pt x="344" y="816"/>
                    </a:cubicBezTo>
                    <a:cubicBezTo>
                      <a:pt x="320" y="672"/>
                      <a:pt x="0" y="280"/>
                      <a:pt x="8" y="144"/>
                    </a:cubicBezTo>
                    <a:cubicBezTo>
                      <a:pt x="16" y="8"/>
                      <a:pt x="204" y="4"/>
                      <a:pt x="392" y="0"/>
                    </a:cubicBezTo>
                  </a:path>
                </a:pathLst>
              </a:custGeom>
              <a:noFill/>
              <a:ln w="127000" cap="flat" cmpd="sng">
                <a:solidFill>
                  <a:srgbClr val="FFFF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87190" name="Group 118"/>
              <p:cNvGrpSpPr>
                <a:grpSpLocks/>
              </p:cNvGrpSpPr>
              <p:nvPr/>
            </p:nvGrpSpPr>
            <p:grpSpPr bwMode="auto">
              <a:xfrm rot="10800000">
                <a:off x="2160" y="1136"/>
                <a:ext cx="288" cy="624"/>
                <a:chOff x="1584" y="2208"/>
                <a:chExt cx="288" cy="576"/>
              </a:xfrm>
            </p:grpSpPr>
            <p:sp>
              <p:nvSpPr>
                <p:cNvPr id="387191" name="Rectangle 119"/>
                <p:cNvSpPr>
                  <a:spLocks noChangeArrowheads="1"/>
                </p:cNvSpPr>
                <p:nvPr/>
              </p:nvSpPr>
              <p:spPr bwMode="auto">
                <a:xfrm>
                  <a:off x="1584" y="2208"/>
                  <a:ext cx="144" cy="576"/>
                </a:xfrm>
                <a:prstGeom prst="rect">
                  <a:avLst/>
                </a:prstGeom>
                <a:gradFill rotWithShape="0">
                  <a:gsLst>
                    <a:gs pos="0">
                      <a:srgbClr val="FFFFCC">
                        <a:gamma/>
                        <a:shade val="46275"/>
                        <a:invGamma/>
                      </a:srgbClr>
                    </a:gs>
                    <a:gs pos="100000">
                      <a:srgbClr val="FFFFCC"/>
                    </a:gs>
                  </a:gsLst>
                  <a:lin ang="0" scaled="1"/>
                </a:gradFill>
                <a:ln w="9525">
                  <a:solidFill>
                    <a:srgbClr val="FFFF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92" name="Rectangle 120"/>
                <p:cNvSpPr>
                  <a:spLocks noChangeArrowheads="1"/>
                </p:cNvSpPr>
                <p:nvPr/>
              </p:nvSpPr>
              <p:spPr bwMode="auto">
                <a:xfrm>
                  <a:off x="1728" y="2296"/>
                  <a:ext cx="144" cy="384"/>
                </a:xfrm>
                <a:prstGeom prst="rect">
                  <a:avLst/>
                </a:prstGeom>
                <a:gradFill rotWithShape="0">
                  <a:gsLst>
                    <a:gs pos="0">
                      <a:srgbClr val="FFFFCC">
                        <a:gamma/>
                        <a:shade val="46275"/>
                        <a:invGamma/>
                      </a:srgbClr>
                    </a:gs>
                    <a:gs pos="100000">
                      <a:srgbClr val="FFFFCC"/>
                    </a:gs>
                  </a:gsLst>
                  <a:lin ang="0" scaled="1"/>
                </a:gradFill>
                <a:ln w="9525">
                  <a:solidFill>
                    <a:srgbClr val="FFFF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87193" name="Group 121"/>
              <p:cNvGrpSpPr>
                <a:grpSpLocks/>
              </p:cNvGrpSpPr>
              <p:nvPr/>
            </p:nvGrpSpPr>
            <p:grpSpPr bwMode="auto">
              <a:xfrm>
                <a:off x="1632" y="2152"/>
                <a:ext cx="288" cy="624"/>
                <a:chOff x="1584" y="2208"/>
                <a:chExt cx="288" cy="576"/>
              </a:xfrm>
            </p:grpSpPr>
            <p:sp>
              <p:nvSpPr>
                <p:cNvPr id="387194" name="Rectangle 122"/>
                <p:cNvSpPr>
                  <a:spLocks noChangeArrowheads="1"/>
                </p:cNvSpPr>
                <p:nvPr/>
              </p:nvSpPr>
              <p:spPr bwMode="auto">
                <a:xfrm>
                  <a:off x="1584" y="2208"/>
                  <a:ext cx="144" cy="576"/>
                </a:xfrm>
                <a:prstGeom prst="rect">
                  <a:avLst/>
                </a:prstGeom>
                <a:gradFill rotWithShape="0">
                  <a:gsLst>
                    <a:gs pos="0">
                      <a:srgbClr val="FFFFCC">
                        <a:gamma/>
                        <a:shade val="46275"/>
                        <a:invGamma/>
                      </a:srgbClr>
                    </a:gs>
                    <a:gs pos="100000">
                      <a:srgbClr val="FFFFCC"/>
                    </a:gs>
                  </a:gsLst>
                  <a:lin ang="0" scaled="1"/>
                </a:gradFill>
                <a:ln w="9525">
                  <a:solidFill>
                    <a:srgbClr val="FFFF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7195" name="Rectangle 123"/>
                <p:cNvSpPr>
                  <a:spLocks noChangeArrowheads="1"/>
                </p:cNvSpPr>
                <p:nvPr/>
              </p:nvSpPr>
              <p:spPr bwMode="auto">
                <a:xfrm>
                  <a:off x="1728" y="2296"/>
                  <a:ext cx="144" cy="384"/>
                </a:xfrm>
                <a:prstGeom prst="rect">
                  <a:avLst/>
                </a:prstGeom>
                <a:gradFill rotWithShape="0">
                  <a:gsLst>
                    <a:gs pos="0">
                      <a:srgbClr val="FFFFCC">
                        <a:gamma/>
                        <a:shade val="46275"/>
                        <a:invGamma/>
                      </a:srgbClr>
                    </a:gs>
                    <a:gs pos="100000">
                      <a:srgbClr val="FFFFCC"/>
                    </a:gs>
                  </a:gsLst>
                  <a:lin ang="0" scaled="1"/>
                </a:gradFill>
                <a:ln w="9525">
                  <a:solidFill>
                    <a:srgbClr val="FFFF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nvGrpSpPr>
          <p:cNvPr id="387196" name="Group 124"/>
          <p:cNvGrpSpPr>
            <a:grpSpLocks/>
          </p:cNvGrpSpPr>
          <p:nvPr/>
        </p:nvGrpSpPr>
        <p:grpSpPr bwMode="auto">
          <a:xfrm>
            <a:off x="712788" y="3387725"/>
            <a:ext cx="1938337" cy="1495425"/>
            <a:chOff x="144" y="672"/>
            <a:chExt cx="1221" cy="942"/>
          </a:xfrm>
        </p:grpSpPr>
        <p:graphicFrame>
          <p:nvGraphicFramePr>
            <p:cNvPr id="387197" name="Object 125"/>
            <p:cNvGraphicFramePr>
              <a:graphicFrameLocks noChangeAspect="1"/>
            </p:cNvGraphicFramePr>
            <p:nvPr/>
          </p:nvGraphicFramePr>
          <p:xfrm>
            <a:off x="144" y="672"/>
            <a:ext cx="546" cy="942"/>
          </p:xfrm>
          <a:graphic>
            <a:graphicData uri="http://schemas.openxmlformats.org/presentationml/2006/ole">
              <mc:AlternateContent xmlns:mc="http://schemas.openxmlformats.org/markup-compatibility/2006">
                <mc:Choice xmlns:v="urn:schemas-microsoft-com:vml" Requires="v">
                  <p:oleObj spid="_x0000_s387202" name="Bitmap Image" r:id="rId7" imgW="866896" imgH="1495634" progId="Paint.Picture">
                    <p:embed/>
                  </p:oleObj>
                </mc:Choice>
                <mc:Fallback>
                  <p:oleObj name="Bitmap Image" r:id="rId7" imgW="866896" imgH="1495634" progId="Paint.Picture">
                    <p:embed/>
                    <p:pic>
                      <p:nvPicPr>
                        <p:cNvPr id="0" name="Object 1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672"/>
                          <a:ext cx="546" cy="94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7198" name="Text Box 126"/>
            <p:cNvSpPr txBox="1">
              <a:spLocks noChangeArrowheads="1"/>
            </p:cNvSpPr>
            <p:nvPr/>
          </p:nvSpPr>
          <p:spPr bwMode="auto">
            <a:xfrm>
              <a:off x="662" y="887"/>
              <a:ext cx="703" cy="23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lnSpc>
                  <a:spcPct val="90000"/>
                </a:lnSpc>
              </a:pPr>
              <a:r>
                <a:rPr lang="en-US" sz="2000">
                  <a:solidFill>
                    <a:schemeClr val="tx1"/>
                  </a:solidFill>
                  <a:effectLst/>
                  <a:latin typeface="Arial" charset="0"/>
                </a:rPr>
                <a:t>Sensors</a:t>
              </a:r>
            </a:p>
          </p:txBody>
        </p:sp>
      </p:grpSp>
      <p:sp>
        <p:nvSpPr>
          <p:cNvPr id="387199" name="Line 127"/>
          <p:cNvSpPr>
            <a:spLocks noChangeShapeType="1"/>
          </p:cNvSpPr>
          <p:nvPr/>
        </p:nvSpPr>
        <p:spPr bwMode="auto">
          <a:xfrm>
            <a:off x="1528763" y="4090988"/>
            <a:ext cx="2039937" cy="1111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DAQ – Data Acquisition</a:t>
            </a:r>
          </a:p>
        </p:txBody>
      </p:sp>
      <p:sp>
        <p:nvSpPr>
          <p:cNvPr id="391171" name="Rectangle 3"/>
          <p:cNvSpPr>
            <a:spLocks noGrp="1" noChangeArrowheads="1"/>
          </p:cNvSpPr>
          <p:nvPr>
            <p:ph type="body" sz="half" idx="1"/>
          </p:nvPr>
        </p:nvSpPr>
        <p:spPr>
          <a:xfrm>
            <a:off x="381000" y="1163638"/>
            <a:ext cx="8763000" cy="1143000"/>
          </a:xfrm>
        </p:spPr>
        <p:txBody>
          <a:bodyPr/>
          <a:lstStyle/>
          <a:p>
            <a:pPr>
              <a:buFontTx/>
              <a:buNone/>
            </a:pPr>
            <a:r>
              <a:rPr lang="en-US" sz="2800">
                <a:latin typeface="Arial" charset="0"/>
              </a:rPr>
              <a:t>Temperature Acquisition using the </a:t>
            </a:r>
            <a:r>
              <a:rPr lang="en-US" sz="2800">
                <a:latin typeface="Arial" charset="0"/>
                <a:sym typeface="Wingdings" charset="0"/>
              </a:rPr>
              <a:t>DAQ Assistant</a:t>
            </a:r>
            <a:endParaRPr lang="en-US" sz="2400">
              <a:latin typeface="Arial" charset="0"/>
              <a:sym typeface="Wingdings" charset="0"/>
            </a:endParaRPr>
          </a:p>
          <a:p>
            <a:pPr>
              <a:buFontTx/>
              <a:buNone/>
            </a:pPr>
            <a:endParaRPr lang="en-US" sz="2800">
              <a:latin typeface="Arial" charset="0"/>
              <a:sym typeface="Wingdings" charset="0"/>
            </a:endParaRPr>
          </a:p>
        </p:txBody>
      </p:sp>
      <p:pic>
        <p:nvPicPr>
          <p:cNvPr id="391173"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2275" y="1662113"/>
            <a:ext cx="5414963" cy="4224337"/>
          </a:xfrm>
          <a:noFill/>
          <a:ln/>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Data Acquisition Terminology</a:t>
            </a:r>
          </a:p>
        </p:txBody>
      </p:sp>
      <p:sp>
        <p:nvSpPr>
          <p:cNvPr id="393219" name="Rectangle 3"/>
          <p:cNvSpPr>
            <a:spLocks noGrp="1" noChangeArrowheads="1"/>
          </p:cNvSpPr>
          <p:nvPr>
            <p:ph type="body" idx="1"/>
          </p:nvPr>
        </p:nvSpPr>
        <p:spPr/>
        <p:txBody>
          <a:bodyPr/>
          <a:lstStyle/>
          <a:p>
            <a:r>
              <a:rPr lang="en-US" b="1"/>
              <a:t>Resolution</a:t>
            </a:r>
            <a:r>
              <a:rPr lang="en-US"/>
              <a:t> - Determines How Many Different Voltage Changes Can Be Measured</a:t>
            </a:r>
          </a:p>
          <a:p>
            <a:pPr lvl="1"/>
            <a:r>
              <a:rPr lang="en-US"/>
              <a:t>Larger Resolution </a:t>
            </a:r>
            <a:r>
              <a:rPr lang="en-US">
                <a:sym typeface="Wingdings" charset="0"/>
              </a:rPr>
              <a:t></a:t>
            </a:r>
            <a:r>
              <a:rPr lang="en-US"/>
              <a:t> More Precise Representation of Signal</a:t>
            </a:r>
          </a:p>
          <a:p>
            <a:r>
              <a:rPr lang="en-US" b="1"/>
              <a:t>Range</a:t>
            </a:r>
            <a:r>
              <a:rPr lang="en-US"/>
              <a:t> - Minimum and Maximum Voltages</a:t>
            </a:r>
          </a:p>
          <a:p>
            <a:pPr lvl="1"/>
            <a:r>
              <a:rPr lang="en-US"/>
              <a:t>Smaller range </a:t>
            </a:r>
            <a:r>
              <a:rPr lang="en-US">
                <a:sym typeface="Wingdings" charset="0"/>
              </a:rPr>
              <a:t></a:t>
            </a:r>
            <a:r>
              <a:rPr lang="en-US"/>
              <a:t> More Precise Representation of Signal</a:t>
            </a:r>
          </a:p>
          <a:p>
            <a:r>
              <a:rPr lang="en-US" b="1"/>
              <a:t>Gain</a:t>
            </a:r>
            <a:r>
              <a:rPr lang="en-US"/>
              <a:t> - Amplifies or Attenuates Signal for Best Fit in Range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1752600" y="1524000"/>
            <a:ext cx="5410200"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chemeClr val="tx1"/>
                </a:solidFill>
                <a:effectLst>
                  <a:outerShdw blurRad="38100" dist="38100" dir="2700000" algn="tl">
                    <a:srgbClr val="DDDDDD"/>
                  </a:outerShdw>
                </a:effectLst>
              </a:rPr>
              <a:t>Do Not Delete This Slide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t>Hardware Connections</a:t>
            </a:r>
          </a:p>
        </p:txBody>
      </p:sp>
      <p:graphicFrame>
        <p:nvGraphicFramePr>
          <p:cNvPr id="397315" name="Object 3"/>
          <p:cNvGraphicFramePr>
            <a:graphicFrameLocks noChangeAspect="1"/>
          </p:cNvGraphicFramePr>
          <p:nvPr>
            <p:ph sz="half" idx="1"/>
          </p:nvPr>
        </p:nvGraphicFramePr>
        <p:xfrm>
          <a:off x="723900" y="2360613"/>
          <a:ext cx="1397000" cy="2897187"/>
        </p:xfrm>
        <a:graphic>
          <a:graphicData uri="http://schemas.openxmlformats.org/presentationml/2006/ole">
            <mc:AlternateContent xmlns:mc="http://schemas.openxmlformats.org/markup-compatibility/2006">
              <mc:Choice xmlns:v="urn:schemas-microsoft-com:vml" Requires="v">
                <p:oleObj spid="_x0000_s397326" name="Image" r:id="rId4" imgW="1397318" imgH="2897282" progId="Photoshop.Image.4">
                  <p:embed/>
                </p:oleObj>
              </mc:Choice>
              <mc:Fallback>
                <p:oleObj name="Image" r:id="rId4" imgW="1397318" imgH="2897282" progId="Photoshop.Image.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2360613"/>
                        <a:ext cx="1397000" cy="28971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7316" name="Object 4"/>
          <p:cNvGraphicFramePr>
            <a:graphicFrameLocks noChangeAspect="1"/>
          </p:cNvGraphicFramePr>
          <p:nvPr>
            <p:ph sz="quarter" idx="2"/>
          </p:nvPr>
        </p:nvGraphicFramePr>
        <p:xfrm>
          <a:off x="6837363" y="3582988"/>
          <a:ext cx="1968500" cy="2347912"/>
        </p:xfrm>
        <a:graphic>
          <a:graphicData uri="http://schemas.openxmlformats.org/presentationml/2006/ole">
            <mc:AlternateContent xmlns:mc="http://schemas.openxmlformats.org/markup-compatibility/2006">
              <mc:Choice xmlns:v="urn:schemas-microsoft-com:vml" Requires="v">
                <p:oleObj spid="_x0000_s397327" name="Image" r:id="rId6" imgW="3100600" imgH="3697847" progId="Photoshop.Image.4">
                  <p:embed/>
                </p:oleObj>
              </mc:Choice>
              <mc:Fallback>
                <p:oleObj name="Image" r:id="rId6" imgW="3100600" imgH="3697847" progId="Photoshop.Image.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7363" y="3582988"/>
                        <a:ext cx="1968500" cy="23479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7317" name="Text Box 5"/>
          <p:cNvSpPr txBox="1">
            <a:spLocks noChangeArrowheads="1"/>
          </p:cNvSpPr>
          <p:nvPr/>
        </p:nvSpPr>
        <p:spPr bwMode="auto">
          <a:xfrm>
            <a:off x="539750" y="1624013"/>
            <a:ext cx="1765300" cy="5191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b="1">
                <a:solidFill>
                  <a:schemeClr val="tx1"/>
                </a:solidFill>
                <a:effectLst/>
              </a:rPr>
              <a:t>BNC-2120</a:t>
            </a:r>
          </a:p>
        </p:txBody>
      </p:sp>
      <p:sp>
        <p:nvSpPr>
          <p:cNvPr id="397319" name="Text Box 7"/>
          <p:cNvSpPr txBox="1">
            <a:spLocks noChangeArrowheads="1"/>
          </p:cNvSpPr>
          <p:nvPr/>
        </p:nvSpPr>
        <p:spPr bwMode="auto">
          <a:xfrm>
            <a:off x="6991350" y="3121025"/>
            <a:ext cx="1350963" cy="5191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b="1">
                <a:solidFill>
                  <a:schemeClr val="tx1"/>
                </a:solidFill>
                <a:effectLst/>
              </a:rPr>
              <a:t>SCB-68</a:t>
            </a:r>
          </a:p>
        </p:txBody>
      </p:sp>
      <p:graphicFrame>
        <p:nvGraphicFramePr>
          <p:cNvPr id="397321" name="Object 9"/>
          <p:cNvGraphicFramePr>
            <a:graphicFrameLocks noChangeAspect="1"/>
          </p:cNvGraphicFramePr>
          <p:nvPr>
            <p:ph sz="quarter" idx="3"/>
          </p:nvPr>
        </p:nvGraphicFramePr>
        <p:xfrm>
          <a:off x="2546350" y="2928938"/>
          <a:ext cx="3370263" cy="2292350"/>
        </p:xfrm>
        <a:graphic>
          <a:graphicData uri="http://schemas.openxmlformats.org/presentationml/2006/ole">
            <mc:AlternateContent xmlns:mc="http://schemas.openxmlformats.org/markup-compatibility/2006">
              <mc:Choice xmlns:v="urn:schemas-microsoft-com:vml" Requires="v">
                <p:oleObj spid="_x0000_s397328" name="Bitmap Image" r:id="rId8" imgW="1876190" imgH="1276190" progId="Paint.Picture">
                  <p:embed/>
                </p:oleObj>
              </mc:Choice>
              <mc:Fallback>
                <p:oleObj name="Bitmap Image" r:id="rId8" imgW="1876190" imgH="1276190" progId="Paint.Pictur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50" y="2928938"/>
                        <a:ext cx="3370263" cy="2292350"/>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397320" name="Text Box 8"/>
          <p:cNvSpPr txBox="1">
            <a:spLocks noChangeArrowheads="1"/>
          </p:cNvSpPr>
          <p:nvPr/>
        </p:nvSpPr>
        <p:spPr bwMode="auto">
          <a:xfrm>
            <a:off x="3535363" y="2430463"/>
            <a:ext cx="1765300" cy="5191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b="1">
                <a:solidFill>
                  <a:schemeClr val="tx1"/>
                </a:solidFill>
                <a:effectLst/>
              </a:rPr>
              <a:t>NI-ELVIS</a:t>
            </a:r>
          </a:p>
        </p:txBody>
      </p:sp>
      <p:graphicFrame>
        <p:nvGraphicFramePr>
          <p:cNvPr id="397324" name="Object 12"/>
          <p:cNvGraphicFramePr>
            <a:graphicFrameLocks noChangeAspect="1"/>
          </p:cNvGraphicFramePr>
          <p:nvPr/>
        </p:nvGraphicFramePr>
        <p:xfrm>
          <a:off x="6108700" y="873125"/>
          <a:ext cx="2562225" cy="1966913"/>
        </p:xfrm>
        <a:graphic>
          <a:graphicData uri="http://schemas.openxmlformats.org/presentationml/2006/ole">
            <mc:AlternateContent xmlns:mc="http://schemas.openxmlformats.org/markup-compatibility/2006">
              <mc:Choice xmlns:v="urn:schemas-microsoft-com:vml" Requires="v">
                <p:oleObj spid="_x0000_s397329" name="Image" r:id="rId10" imgW="3990116" imgH="3062478" progId="Photoshop.Image.4">
                  <p:embed/>
                </p:oleObj>
              </mc:Choice>
              <mc:Fallback>
                <p:oleObj name="Image" r:id="rId10" imgW="3990116" imgH="3062478" progId="Photoshop.Image.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8700" y="873125"/>
                        <a:ext cx="2562225" cy="19669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7325" name="Text Box 13"/>
          <p:cNvSpPr txBox="1">
            <a:spLocks noChangeArrowheads="1"/>
          </p:cNvSpPr>
          <p:nvPr/>
        </p:nvSpPr>
        <p:spPr bwMode="auto">
          <a:xfrm>
            <a:off x="4368800" y="1355725"/>
            <a:ext cx="1470025" cy="5191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b="1">
                <a:solidFill>
                  <a:schemeClr val="tx1"/>
                </a:solidFill>
                <a:effectLst/>
              </a:rPr>
              <a:t>SC-2075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a:t>Exercise 2 – Simple Data Acquisition</a:t>
            </a:r>
          </a:p>
        </p:txBody>
      </p:sp>
      <p:sp>
        <p:nvSpPr>
          <p:cNvPr id="399363" name="Rectangle 3"/>
          <p:cNvSpPr>
            <a:spLocks noGrp="1" noChangeArrowheads="1"/>
          </p:cNvSpPr>
          <p:nvPr>
            <p:ph type="body" sz="half" idx="1"/>
          </p:nvPr>
        </p:nvSpPr>
        <p:spPr>
          <a:xfrm>
            <a:off x="381000" y="1295400"/>
            <a:ext cx="8147050" cy="762000"/>
          </a:xfrm>
        </p:spPr>
        <p:txBody>
          <a:bodyPr/>
          <a:lstStyle/>
          <a:p>
            <a:pPr algn="ctr">
              <a:buFontTx/>
              <a:buNone/>
            </a:pPr>
            <a:r>
              <a:rPr lang="en-US" sz="2400">
                <a:latin typeface="Arial" charset="0"/>
              </a:rPr>
              <a:t>Complete Convert C to F.vi, then create Thermometer.vi.</a:t>
            </a:r>
          </a:p>
        </p:txBody>
      </p:sp>
      <p:graphicFrame>
        <p:nvGraphicFramePr>
          <p:cNvPr id="399364" name="Object 4"/>
          <p:cNvGraphicFramePr>
            <a:graphicFrameLocks noChangeAspect="1"/>
          </p:cNvGraphicFramePr>
          <p:nvPr/>
        </p:nvGraphicFramePr>
        <p:xfrm>
          <a:off x="838200" y="2438400"/>
          <a:ext cx="3767138" cy="2411413"/>
        </p:xfrm>
        <a:graphic>
          <a:graphicData uri="http://schemas.openxmlformats.org/presentationml/2006/ole">
            <mc:AlternateContent xmlns:mc="http://schemas.openxmlformats.org/markup-compatibility/2006">
              <mc:Choice xmlns:v="urn:schemas-microsoft-com:vml" Requires="v">
                <p:oleObj spid="_x0000_s399369" name="Bitmap Image" r:id="rId4" imgW="4791744" imgH="3067478" progId="Paint.Picture">
                  <p:embed/>
                </p:oleObj>
              </mc:Choice>
              <mc:Fallback>
                <p:oleObj name="Bitmap Image" r:id="rId4" imgW="4791744" imgH="3067478"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3767138" cy="2411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68" name="Object 8"/>
          <p:cNvGraphicFramePr>
            <a:graphicFrameLocks noChangeAspect="1"/>
          </p:cNvGraphicFramePr>
          <p:nvPr>
            <p:ph sz="half" idx="2"/>
          </p:nvPr>
        </p:nvGraphicFramePr>
        <p:xfrm>
          <a:off x="4687888" y="2392363"/>
          <a:ext cx="4032250" cy="2447925"/>
        </p:xfrm>
        <a:graphic>
          <a:graphicData uri="http://schemas.openxmlformats.org/presentationml/2006/ole">
            <mc:AlternateContent xmlns:mc="http://schemas.openxmlformats.org/markup-compatibility/2006">
              <mc:Choice xmlns:v="urn:schemas-microsoft-com:vml" Requires="v">
                <p:oleObj spid="_x0000_s399370" name="Bitmap Image" r:id="rId6" imgW="4486901" imgH="2723810" progId="Paint.Picture">
                  <p:embed/>
                </p:oleObj>
              </mc:Choice>
              <mc:Fallback>
                <p:oleObj name="Bitmap Image" r:id="rId6" imgW="4486901" imgH="2723810"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7888" y="2392363"/>
                        <a:ext cx="4032250" cy="2447925"/>
                      </a:xfrm>
                      <a:prstGeom prst="rect">
                        <a:avLst/>
                      </a:prstGeom>
                      <a:extLs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 y="1676400"/>
            <a:ext cx="45466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398" tIns="25359" rIns="63398" bIns="25359">
            <a:spAutoFit/>
          </a:bodyPr>
          <a:lstStyle/>
          <a:p>
            <a:pPr marL="228600" indent="-228600" algn="l" eaLnBrk="1" hangingPunct="1"/>
            <a:r>
              <a:rPr lang="en-US" sz="2800" b="1">
                <a:solidFill>
                  <a:schemeClr val="tx1"/>
                </a:solidFill>
                <a:effectLst/>
                <a:latin typeface="Arial" charset="0"/>
              </a:rPr>
              <a:t>Front Panel</a:t>
            </a:r>
          </a:p>
          <a:p>
            <a:pPr marL="571500" lvl="1" indent="-228600" algn="l" eaLnBrk="1" hangingPunct="1">
              <a:buFontTx/>
              <a:buChar char="•"/>
            </a:pPr>
            <a:r>
              <a:rPr lang="en-US" b="1">
                <a:solidFill>
                  <a:schemeClr val="tx1"/>
                </a:solidFill>
                <a:effectLst/>
                <a:latin typeface="Arial" charset="0"/>
              </a:rPr>
              <a:t>Controls = Inputs</a:t>
            </a:r>
          </a:p>
          <a:p>
            <a:pPr marL="571500" lvl="1" indent="-228600" algn="l" eaLnBrk="1" hangingPunct="1">
              <a:buFontTx/>
              <a:buChar char="•"/>
            </a:pPr>
            <a:r>
              <a:rPr lang="en-US" b="1">
                <a:solidFill>
                  <a:schemeClr val="tx1"/>
                </a:solidFill>
                <a:effectLst/>
                <a:latin typeface="Arial" charset="0"/>
              </a:rPr>
              <a:t>Indicators = Outputs</a:t>
            </a:r>
          </a:p>
          <a:p>
            <a:pPr marL="571500" lvl="1" indent="-228600" algn="l" eaLnBrk="1" hangingPunct="1"/>
            <a:endParaRPr lang="en-US" b="1">
              <a:solidFill>
                <a:schemeClr val="tx1"/>
              </a:solidFill>
              <a:effectLst/>
              <a:latin typeface="Arial" charset="0"/>
            </a:endParaRPr>
          </a:p>
          <a:p>
            <a:pPr marL="228600" indent="-228600" algn="l" eaLnBrk="1" hangingPunct="1"/>
            <a:endParaRPr lang="en-US" b="1">
              <a:solidFill>
                <a:schemeClr val="tx1"/>
              </a:solidFill>
              <a:effectLst/>
              <a:latin typeface="Arial" charset="0"/>
            </a:endParaRPr>
          </a:p>
          <a:p>
            <a:pPr marL="228600" indent="-228600" algn="l" eaLnBrk="1" hangingPunct="1"/>
            <a:r>
              <a:rPr lang="en-US" sz="2800" b="1">
                <a:solidFill>
                  <a:schemeClr val="tx1"/>
                </a:solidFill>
                <a:effectLst/>
                <a:latin typeface="Arial" charset="0"/>
              </a:rPr>
              <a:t>Block Diagram</a:t>
            </a:r>
          </a:p>
          <a:p>
            <a:pPr marL="571500" lvl="1" indent="-228600" algn="l" eaLnBrk="1" hangingPunct="1">
              <a:buFontTx/>
              <a:buChar char="•"/>
            </a:pPr>
            <a:r>
              <a:rPr lang="en-US" b="1">
                <a:solidFill>
                  <a:schemeClr val="tx1"/>
                </a:solidFill>
                <a:effectLst/>
                <a:latin typeface="Arial" charset="0"/>
              </a:rPr>
              <a:t>Accompanying </a:t>
            </a:r>
            <a:r>
              <a:rPr lang="ja-JP" altLang="en-US" b="1">
                <a:solidFill>
                  <a:schemeClr val="tx1"/>
                </a:solidFill>
                <a:effectLst/>
                <a:latin typeface="Arial"/>
              </a:rPr>
              <a:t>“</a:t>
            </a:r>
            <a:r>
              <a:rPr lang="en-US" b="1">
                <a:solidFill>
                  <a:schemeClr val="tx1"/>
                </a:solidFill>
                <a:effectLst/>
                <a:latin typeface="Arial" charset="0"/>
              </a:rPr>
              <a:t>program</a:t>
            </a:r>
            <a:r>
              <a:rPr lang="ja-JP" altLang="en-US" b="1">
                <a:solidFill>
                  <a:schemeClr val="tx1"/>
                </a:solidFill>
                <a:effectLst/>
                <a:latin typeface="Arial"/>
              </a:rPr>
              <a:t>”</a:t>
            </a:r>
            <a:r>
              <a:rPr lang="en-US" b="1">
                <a:solidFill>
                  <a:schemeClr val="tx1"/>
                </a:solidFill>
                <a:effectLst/>
                <a:latin typeface="Arial" charset="0"/>
              </a:rPr>
              <a:t> for front panel</a:t>
            </a:r>
          </a:p>
          <a:p>
            <a:pPr marL="571500" lvl="1" indent="-228600" algn="l" eaLnBrk="1" hangingPunct="1">
              <a:buFontTx/>
              <a:buChar char="•"/>
            </a:pPr>
            <a:r>
              <a:rPr lang="en-US" b="1">
                <a:solidFill>
                  <a:schemeClr val="tx1"/>
                </a:solidFill>
                <a:effectLst/>
                <a:latin typeface="Arial" charset="0"/>
              </a:rPr>
              <a:t>Components </a:t>
            </a:r>
            <a:r>
              <a:rPr lang="ja-JP" altLang="en-US" b="1">
                <a:solidFill>
                  <a:schemeClr val="tx1"/>
                </a:solidFill>
                <a:effectLst/>
                <a:latin typeface="Arial"/>
              </a:rPr>
              <a:t>“</a:t>
            </a:r>
            <a:r>
              <a:rPr lang="en-US" b="1">
                <a:solidFill>
                  <a:schemeClr val="tx1"/>
                </a:solidFill>
                <a:effectLst/>
                <a:latin typeface="Arial" charset="0"/>
              </a:rPr>
              <a:t>wired</a:t>
            </a:r>
            <a:r>
              <a:rPr lang="ja-JP" altLang="en-US" b="1">
                <a:solidFill>
                  <a:schemeClr val="tx1"/>
                </a:solidFill>
                <a:effectLst/>
                <a:latin typeface="Arial"/>
              </a:rPr>
              <a:t>”</a:t>
            </a:r>
            <a:r>
              <a:rPr lang="en-US" b="1">
                <a:solidFill>
                  <a:schemeClr val="tx1"/>
                </a:solidFill>
                <a:effectLst/>
                <a:latin typeface="Arial" charset="0"/>
              </a:rPr>
              <a:t>  together</a:t>
            </a:r>
          </a:p>
        </p:txBody>
      </p:sp>
      <p:sp>
        <p:nvSpPr>
          <p:cNvPr id="18437" name="Rectangle 5"/>
          <p:cNvSpPr>
            <a:spLocks noGrp="1" noChangeArrowheads="1"/>
          </p:cNvSpPr>
          <p:nvPr>
            <p:ph type="title" idx="4294967295"/>
          </p:nvPr>
        </p:nvSpPr>
        <p:spPr>
          <a:xfrm>
            <a:off x="304800" y="125413"/>
            <a:ext cx="8839200" cy="914400"/>
          </a:xfrm>
        </p:spPr>
        <p:txBody>
          <a:bodyPr/>
          <a:lstStyle/>
          <a:p>
            <a:r>
              <a:rPr lang="en-US" sz="3100"/>
              <a:t>LabVIEW Programs Are Called Virtual Instruments (VIs)</a:t>
            </a: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3528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429000"/>
            <a:ext cx="33528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1752600" y="1524000"/>
            <a:ext cx="5410200" cy="641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chemeClr val="tx1"/>
                </a:solidFill>
                <a:effectLst>
                  <a:outerShdw blurRad="38100" dist="38100" dir="2700000" algn="tl">
                    <a:srgbClr val="DDDDDD"/>
                  </a:outerShdw>
                </a:effectLst>
              </a:rPr>
              <a:t>Do Not Delete This Slide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Section IV – Loops and Charts</a:t>
            </a:r>
            <a:endParaRPr lang="en-US" u="sng"/>
          </a:p>
        </p:txBody>
      </p:sp>
      <p:sp>
        <p:nvSpPr>
          <p:cNvPr id="403459" name="Rectangle 3"/>
          <p:cNvSpPr>
            <a:spLocks noGrp="1" noChangeArrowheads="1"/>
          </p:cNvSpPr>
          <p:nvPr>
            <p:ph type="body" idx="1"/>
          </p:nvPr>
        </p:nvSpPr>
        <p:spPr>
          <a:xfrm>
            <a:off x="914400" y="1295400"/>
            <a:ext cx="6934200" cy="3429000"/>
          </a:xfrm>
        </p:spPr>
        <p:txBody>
          <a:bodyPr/>
          <a:lstStyle/>
          <a:p>
            <a:r>
              <a:rPr lang="en-US" sz="2800">
                <a:latin typeface="Arial" charset="0"/>
              </a:rPr>
              <a:t>For Loop</a:t>
            </a:r>
          </a:p>
          <a:p>
            <a:r>
              <a:rPr lang="en-US" sz="2800">
                <a:latin typeface="Arial" charset="0"/>
              </a:rPr>
              <a:t>While Loop</a:t>
            </a:r>
          </a:p>
          <a:p>
            <a:r>
              <a:rPr lang="en-US" sz="2800">
                <a:latin typeface="Arial" charset="0"/>
              </a:rPr>
              <a:t>Charts</a:t>
            </a:r>
          </a:p>
          <a:p>
            <a:r>
              <a:rPr lang="en-US" sz="2800">
                <a:latin typeface="Arial" charset="0"/>
              </a:rPr>
              <a:t>Multiplots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Loops</a:t>
            </a:r>
            <a:endParaRPr lang="en-US" u="sng"/>
          </a:p>
        </p:txBody>
      </p:sp>
      <p:sp>
        <p:nvSpPr>
          <p:cNvPr id="405507" name="Rectangle 3"/>
          <p:cNvSpPr>
            <a:spLocks noGrp="1" noChangeArrowheads="1"/>
          </p:cNvSpPr>
          <p:nvPr>
            <p:ph type="body" sz="half" idx="1"/>
          </p:nvPr>
        </p:nvSpPr>
        <p:spPr>
          <a:xfrm>
            <a:off x="381000" y="1295400"/>
            <a:ext cx="4191000" cy="1979613"/>
          </a:xfrm>
        </p:spPr>
        <p:txBody>
          <a:bodyPr/>
          <a:lstStyle/>
          <a:p>
            <a:r>
              <a:rPr lang="en-US" sz="2800">
                <a:latin typeface="Arial" charset="0"/>
              </a:rPr>
              <a:t>While Loops</a:t>
            </a:r>
          </a:p>
          <a:p>
            <a:pPr lvl="1"/>
            <a:r>
              <a:rPr lang="en-US" sz="2000">
                <a:latin typeface="Arial" charset="0"/>
              </a:rPr>
              <a:t>Have Iteration Terminal</a:t>
            </a:r>
          </a:p>
          <a:p>
            <a:pPr lvl="1"/>
            <a:r>
              <a:rPr lang="en-US" sz="2000">
                <a:latin typeface="Arial" charset="0"/>
              </a:rPr>
              <a:t>Always Run at least Once</a:t>
            </a:r>
          </a:p>
          <a:p>
            <a:pPr lvl="1"/>
            <a:r>
              <a:rPr lang="en-US" sz="2000">
                <a:latin typeface="Arial" charset="0"/>
              </a:rPr>
              <a:t>Run According to Conditional Terminal</a:t>
            </a:r>
          </a:p>
        </p:txBody>
      </p:sp>
      <p:sp>
        <p:nvSpPr>
          <p:cNvPr id="405508" name="Rectangle 4"/>
          <p:cNvSpPr>
            <a:spLocks noChangeArrowheads="1"/>
          </p:cNvSpPr>
          <p:nvPr/>
        </p:nvSpPr>
        <p:spPr bwMode="auto">
          <a:xfrm>
            <a:off x="501650" y="3595688"/>
            <a:ext cx="396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4625" indent="-174625" algn="l" eaLnBrk="1" hangingPunct="1">
              <a:spcBef>
                <a:spcPct val="20000"/>
              </a:spcBef>
              <a:buFontTx/>
              <a:buChar char="•"/>
            </a:pPr>
            <a:r>
              <a:rPr lang="en-US" sz="2800">
                <a:solidFill>
                  <a:schemeClr val="tx1"/>
                </a:solidFill>
                <a:effectLst/>
                <a:latin typeface="Arial" charset="0"/>
              </a:rPr>
              <a:t>For Loops</a:t>
            </a:r>
          </a:p>
          <a:p>
            <a:pPr marL="508000" lvl="1" indent="-217488" algn="l" eaLnBrk="1" hangingPunct="1">
              <a:spcBef>
                <a:spcPct val="20000"/>
              </a:spcBef>
              <a:buFontTx/>
              <a:buChar char="–"/>
            </a:pPr>
            <a:r>
              <a:rPr lang="en-US" sz="2000">
                <a:solidFill>
                  <a:schemeClr val="tx1"/>
                </a:solidFill>
                <a:effectLst/>
                <a:latin typeface="Arial" charset="0"/>
              </a:rPr>
              <a:t>Have Iteration Terminal</a:t>
            </a:r>
          </a:p>
          <a:p>
            <a:pPr marL="508000" lvl="1" indent="-217488" algn="l" eaLnBrk="1" hangingPunct="1">
              <a:spcBef>
                <a:spcPct val="20000"/>
              </a:spcBef>
              <a:buFontTx/>
              <a:buChar char="–"/>
            </a:pPr>
            <a:r>
              <a:rPr lang="en-US" sz="2000">
                <a:solidFill>
                  <a:schemeClr val="tx1"/>
                </a:solidFill>
                <a:effectLst/>
                <a:latin typeface="Arial" charset="0"/>
              </a:rPr>
              <a:t>Run According to input </a:t>
            </a:r>
            <a:r>
              <a:rPr lang="en-US" sz="2000" b="1">
                <a:solidFill>
                  <a:schemeClr val="tx1"/>
                </a:solidFill>
                <a:effectLst/>
                <a:latin typeface="Arial" charset="0"/>
              </a:rPr>
              <a:t>N</a:t>
            </a:r>
            <a:r>
              <a:rPr lang="en-US" sz="2000">
                <a:solidFill>
                  <a:schemeClr val="tx1"/>
                </a:solidFill>
                <a:effectLst/>
                <a:latin typeface="Arial" charset="0"/>
              </a:rPr>
              <a:t> of Count Terminal</a:t>
            </a:r>
          </a:p>
        </p:txBody>
      </p:sp>
      <p:graphicFrame>
        <p:nvGraphicFramePr>
          <p:cNvPr id="405509" name="Object 5"/>
          <p:cNvGraphicFramePr>
            <a:graphicFrameLocks noChangeAspect="1"/>
          </p:cNvGraphicFramePr>
          <p:nvPr>
            <p:ph sz="quarter" idx="3"/>
          </p:nvPr>
        </p:nvGraphicFramePr>
        <p:xfrm>
          <a:off x="4495800" y="3390900"/>
          <a:ext cx="4070350" cy="2347913"/>
        </p:xfrm>
        <a:graphic>
          <a:graphicData uri="http://schemas.openxmlformats.org/presentationml/2006/ole">
            <mc:AlternateContent xmlns:mc="http://schemas.openxmlformats.org/markup-compatibility/2006">
              <mc:Choice xmlns:v="urn:schemas-microsoft-com:vml" Requires="v">
                <p:oleObj spid="_x0000_s405511" name="Bitmap Image" r:id="rId4" imgW="3153215" imgH="1819529" progId="Paint.Picture">
                  <p:embed/>
                </p:oleObj>
              </mc:Choice>
              <mc:Fallback>
                <p:oleObj name="Bitmap Image" r:id="rId4" imgW="3153215" imgH="181952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90900"/>
                        <a:ext cx="4070350" cy="2347913"/>
                      </a:xfrm>
                      <a:prstGeom prst="rect">
                        <a:avLst/>
                      </a:prstGeom>
                    </p:spPr>
                  </p:pic>
                </p:oleObj>
              </mc:Fallback>
            </mc:AlternateContent>
          </a:graphicData>
        </a:graphic>
      </p:graphicFrame>
      <p:graphicFrame>
        <p:nvGraphicFramePr>
          <p:cNvPr id="405510" name="Object 6"/>
          <p:cNvGraphicFramePr>
            <a:graphicFrameLocks noChangeAspect="1"/>
          </p:cNvGraphicFramePr>
          <p:nvPr>
            <p:ph sz="quarter" idx="2"/>
          </p:nvPr>
        </p:nvGraphicFramePr>
        <p:xfrm>
          <a:off x="4495800" y="625475"/>
          <a:ext cx="3802063" cy="2516188"/>
        </p:xfrm>
        <a:graphic>
          <a:graphicData uri="http://schemas.openxmlformats.org/presentationml/2006/ole">
            <mc:AlternateContent xmlns:mc="http://schemas.openxmlformats.org/markup-compatibility/2006">
              <mc:Choice xmlns:v="urn:schemas-microsoft-com:vml" Requires="v">
                <p:oleObj spid="_x0000_s405512" name="Bitmap Image" r:id="rId6" imgW="2734057" imgH="1809524" progId="Paint.Picture">
                  <p:embed/>
                </p:oleObj>
              </mc:Choice>
              <mc:Fallback>
                <p:oleObj name="Bitmap Image" r:id="rId6" imgW="2734057" imgH="1809524"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625475"/>
                        <a:ext cx="3802063" cy="2516188"/>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381000" y="385763"/>
            <a:ext cx="739140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398" tIns="25359" rIns="63398" bIns="25359">
            <a:spAutoFit/>
          </a:bodyPr>
          <a:lstStyle/>
          <a:p>
            <a:pPr algn="l" defTabSz="912813" eaLnBrk="1" hangingPunct="1">
              <a:lnSpc>
                <a:spcPct val="87000"/>
              </a:lnSpc>
            </a:pPr>
            <a:r>
              <a:rPr lang="en-US" sz="3600" b="1">
                <a:solidFill>
                  <a:schemeClr val="tx1"/>
                </a:solidFill>
                <a:effectLst/>
                <a:latin typeface="Arial Narrow" charset="0"/>
              </a:rPr>
              <a:t>Loops (cont.)</a:t>
            </a:r>
          </a:p>
        </p:txBody>
      </p:sp>
      <p:sp>
        <p:nvSpPr>
          <p:cNvPr id="407555" name="Rectangle 3"/>
          <p:cNvSpPr>
            <a:spLocks noChangeArrowheads="1"/>
          </p:cNvSpPr>
          <p:nvPr/>
        </p:nvSpPr>
        <p:spPr bwMode="auto">
          <a:xfrm>
            <a:off x="685800" y="1001713"/>
            <a:ext cx="21240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a:solidFill>
                  <a:schemeClr val="tx1"/>
                </a:solidFill>
                <a:effectLst/>
                <a:latin typeface="Arial Narrow" charset="0"/>
              </a:rPr>
              <a:t>1. Select the loop</a:t>
            </a:r>
          </a:p>
        </p:txBody>
      </p:sp>
      <p:sp>
        <p:nvSpPr>
          <p:cNvPr id="407556" name="Rectangle 4"/>
          <p:cNvSpPr>
            <a:spLocks noChangeArrowheads="1"/>
          </p:cNvSpPr>
          <p:nvPr/>
        </p:nvSpPr>
        <p:spPr bwMode="auto">
          <a:xfrm>
            <a:off x="4565650" y="1011238"/>
            <a:ext cx="365918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a:solidFill>
                  <a:schemeClr val="tx1"/>
                </a:solidFill>
                <a:effectLst/>
                <a:latin typeface="Arial Narrow" charset="0"/>
              </a:rPr>
              <a:t>2. Enclose code to be repeated</a:t>
            </a:r>
          </a:p>
        </p:txBody>
      </p:sp>
      <p:sp>
        <p:nvSpPr>
          <p:cNvPr id="407557" name="Rectangle 5"/>
          <p:cNvSpPr>
            <a:spLocks noChangeArrowheads="1"/>
          </p:cNvSpPr>
          <p:nvPr/>
        </p:nvSpPr>
        <p:spPr bwMode="auto">
          <a:xfrm>
            <a:off x="685800" y="3505200"/>
            <a:ext cx="534511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a:solidFill>
                  <a:schemeClr val="tx1"/>
                </a:solidFill>
                <a:effectLst/>
                <a:latin typeface="Arial Narrow" charset="0"/>
              </a:rPr>
              <a:t>3. Drop or drag additional nodes and then wire</a:t>
            </a:r>
          </a:p>
        </p:txBody>
      </p:sp>
      <p:sp>
        <p:nvSpPr>
          <p:cNvPr id="407558" name="Rectangle 6"/>
          <p:cNvSpPr>
            <a:spLocks noChangeArrowheads="1"/>
          </p:cNvSpPr>
          <p:nvPr/>
        </p:nvSpPr>
        <p:spPr bwMode="auto">
          <a:xfrm>
            <a:off x="7827963" y="3352800"/>
            <a:ext cx="228600" cy="146050"/>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94" tIns="45647" rIns="91294" bIns="45647" anchor="ctr"/>
          <a:lstStyle/>
          <a:p>
            <a:pPr defTabSz="912813" eaLnBrk="1" hangingPunct="1">
              <a:lnSpc>
                <a:spcPct val="87000"/>
              </a:lnSpc>
            </a:pPr>
            <a:endParaRPr lang="en-US" sz="1000" i="1">
              <a:solidFill>
                <a:schemeClr val="bg1"/>
              </a:solidFill>
              <a:effectLst/>
              <a:latin typeface="Arial" charset="0"/>
            </a:endParaRPr>
          </a:p>
        </p:txBody>
      </p:sp>
      <p:sp>
        <p:nvSpPr>
          <p:cNvPr id="407559" name="Rectangle 7"/>
          <p:cNvSpPr>
            <a:spLocks noChangeArrowheads="1"/>
          </p:cNvSpPr>
          <p:nvPr/>
        </p:nvSpPr>
        <p:spPr bwMode="auto">
          <a:xfrm>
            <a:off x="7827963" y="3348038"/>
            <a:ext cx="152400" cy="74612"/>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407560" name="Object 8"/>
          <p:cNvGraphicFramePr>
            <a:graphicFrameLocks noChangeAspect="1"/>
          </p:cNvGraphicFramePr>
          <p:nvPr/>
        </p:nvGraphicFramePr>
        <p:xfrm>
          <a:off x="1154113" y="1431925"/>
          <a:ext cx="1714500" cy="1914525"/>
        </p:xfrm>
        <a:graphic>
          <a:graphicData uri="http://schemas.openxmlformats.org/presentationml/2006/ole">
            <mc:AlternateContent xmlns:mc="http://schemas.openxmlformats.org/markup-compatibility/2006">
              <mc:Choice xmlns:v="urn:schemas-microsoft-com:vml" Requires="v">
                <p:oleObj spid="_x0000_s407565" name="Bitmap Image" r:id="rId4" imgW="1714739" imgH="1914286" progId="Paint.Picture">
                  <p:embed/>
                </p:oleObj>
              </mc:Choice>
              <mc:Fallback>
                <p:oleObj name="Bitmap Image" r:id="rId4" imgW="1714739" imgH="1914286"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431925"/>
                        <a:ext cx="1714500" cy="1914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7561" name="Object 9"/>
          <p:cNvGraphicFramePr>
            <a:graphicFrameLocks noChangeAspect="1"/>
          </p:cNvGraphicFramePr>
          <p:nvPr/>
        </p:nvGraphicFramePr>
        <p:xfrm>
          <a:off x="3957638" y="1508125"/>
          <a:ext cx="4403725" cy="1549400"/>
        </p:xfrm>
        <a:graphic>
          <a:graphicData uri="http://schemas.openxmlformats.org/presentationml/2006/ole">
            <mc:AlternateContent xmlns:mc="http://schemas.openxmlformats.org/markup-compatibility/2006">
              <mc:Choice xmlns:v="urn:schemas-microsoft-com:vml" Requires="v">
                <p:oleObj spid="_x0000_s407566" name="Bitmap Image" r:id="rId6" imgW="4982270" imgH="1752381" progId="Paint.Picture">
                  <p:embed/>
                </p:oleObj>
              </mc:Choice>
              <mc:Fallback>
                <p:oleObj name="Bitmap Image" r:id="rId6" imgW="4982270" imgH="1752381"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638" y="1508125"/>
                        <a:ext cx="4403725" cy="1549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7562" name="Rectangle 10"/>
          <p:cNvSpPr>
            <a:spLocks noChangeArrowheads="1"/>
          </p:cNvSpPr>
          <p:nvPr/>
        </p:nvSpPr>
        <p:spPr bwMode="auto">
          <a:xfrm>
            <a:off x="3841750" y="1393825"/>
            <a:ext cx="4648200" cy="1957388"/>
          </a:xfrm>
          <a:prstGeom prst="rect">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407563" name="Object 11"/>
          <p:cNvGraphicFramePr>
            <a:graphicFrameLocks noChangeAspect="1"/>
          </p:cNvGraphicFramePr>
          <p:nvPr/>
        </p:nvGraphicFramePr>
        <p:xfrm>
          <a:off x="1884363" y="4005263"/>
          <a:ext cx="4530725" cy="1800225"/>
        </p:xfrm>
        <a:graphic>
          <a:graphicData uri="http://schemas.openxmlformats.org/presentationml/2006/ole">
            <mc:AlternateContent xmlns:mc="http://schemas.openxmlformats.org/markup-compatibility/2006">
              <mc:Choice xmlns:v="urn:schemas-microsoft-com:vml" Requires="v">
                <p:oleObj spid="_x0000_s407567" name="Bitmap Image" r:id="rId8" imgW="5342857" imgH="2123810" progId="Paint.Picture">
                  <p:embed/>
                </p:oleObj>
              </mc:Choice>
              <mc:Fallback>
                <p:oleObj name="Bitmap Image" r:id="rId8" imgW="5342857" imgH="2123810" progId="Paint.Picture">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4363" y="4005263"/>
                        <a:ext cx="4530725" cy="18002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7564" name="Object 12"/>
          <p:cNvGraphicFramePr>
            <a:graphicFrameLocks noChangeAspect="1"/>
          </p:cNvGraphicFramePr>
          <p:nvPr/>
        </p:nvGraphicFramePr>
        <p:xfrm>
          <a:off x="8491538" y="3352800"/>
          <a:ext cx="268287" cy="268288"/>
        </p:xfrm>
        <a:graphic>
          <a:graphicData uri="http://schemas.openxmlformats.org/presentationml/2006/ole">
            <mc:AlternateContent xmlns:mc="http://schemas.openxmlformats.org/markup-compatibility/2006">
              <mc:Choice xmlns:v="urn:schemas-microsoft-com:vml" Requires="v">
                <p:oleObj spid="_x0000_s407568" name="Bitmap Image" r:id="rId10" imgW="171338" imgH="171338" progId="Paint.Picture">
                  <p:embed/>
                </p:oleObj>
              </mc:Choice>
              <mc:Fallback>
                <p:oleObj name="Bitmap Image" r:id="rId10" imgW="171338" imgH="171338" progId="Paint.Picture">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1538" y="3352800"/>
                        <a:ext cx="268287" cy="2682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Charts</a:t>
            </a:r>
          </a:p>
        </p:txBody>
      </p:sp>
      <p:sp>
        <p:nvSpPr>
          <p:cNvPr id="409603" name="Rectangle 3"/>
          <p:cNvSpPr>
            <a:spLocks noGrp="1" noChangeArrowheads="1"/>
          </p:cNvSpPr>
          <p:nvPr>
            <p:ph type="body" sz="half" idx="1"/>
          </p:nvPr>
        </p:nvSpPr>
        <p:spPr>
          <a:xfrm>
            <a:off x="4379913" y="2667000"/>
            <a:ext cx="4648200" cy="2590800"/>
          </a:xfrm>
        </p:spPr>
        <p:txBody>
          <a:bodyPr/>
          <a:lstStyle/>
          <a:p>
            <a:pPr>
              <a:buFontTx/>
              <a:buNone/>
            </a:pPr>
            <a:r>
              <a:rPr lang="en-US" sz="2400">
                <a:latin typeface="Arial" charset="0"/>
              </a:rPr>
              <a:t>Waveform chart – special numeric indicator that can display a history of values</a:t>
            </a:r>
          </a:p>
          <a:p>
            <a:pPr>
              <a:buFontTx/>
              <a:buNone/>
            </a:pPr>
            <a:r>
              <a:rPr lang="en-US" sz="2400" b="1">
                <a:latin typeface="Arial" charset="0"/>
              </a:rPr>
              <a:t>Controls &gt;&gt; Graph Indicators &gt;&gt;  Waveform Chart</a:t>
            </a:r>
          </a:p>
        </p:txBody>
      </p:sp>
      <p:graphicFrame>
        <p:nvGraphicFramePr>
          <p:cNvPr id="409604"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09607" name="Bitmap Image" r:id="rId4" imgW="0" imgH="0" progId="Paint.Picture">
                  <p:embed/>
                </p:oleObj>
              </mc:Choice>
              <mc:Fallback>
                <p:oleObj name="Bitmap Image" r:id="rId4" imgW="0" imgH="0" progId="Paint.Pictur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606" name="Object 6"/>
          <p:cNvGraphicFramePr>
            <a:graphicFrameLocks noChangeAspect="1"/>
          </p:cNvGraphicFramePr>
          <p:nvPr/>
        </p:nvGraphicFramePr>
        <p:xfrm>
          <a:off x="3810000" y="685800"/>
          <a:ext cx="4752975" cy="1671638"/>
        </p:xfrm>
        <a:graphic>
          <a:graphicData uri="http://schemas.openxmlformats.org/presentationml/2006/ole">
            <mc:AlternateContent xmlns:mc="http://schemas.openxmlformats.org/markup-compatibility/2006">
              <mc:Choice xmlns:v="urn:schemas-microsoft-com:vml" Requires="v">
                <p:oleObj spid="_x0000_s409608" name="Bitmap Image" r:id="rId5" imgW="5847619" imgH="2057143" progId="Paint.Picture">
                  <p:embed/>
                </p:oleObj>
              </mc:Choice>
              <mc:Fallback>
                <p:oleObj name="Bitmap Image" r:id="rId5" imgW="5847619" imgH="2057143"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685800"/>
                        <a:ext cx="4752975" cy="16716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605" name="Object 5"/>
          <p:cNvGraphicFramePr>
            <a:graphicFrameLocks noChangeAspect="1"/>
          </p:cNvGraphicFramePr>
          <p:nvPr/>
        </p:nvGraphicFramePr>
        <p:xfrm>
          <a:off x="457200" y="2286000"/>
          <a:ext cx="3886200" cy="3162300"/>
        </p:xfrm>
        <a:graphic>
          <a:graphicData uri="http://schemas.openxmlformats.org/presentationml/2006/ole">
            <mc:AlternateContent xmlns:mc="http://schemas.openxmlformats.org/markup-compatibility/2006">
              <mc:Choice xmlns:v="urn:schemas-microsoft-com:vml" Requires="v">
                <p:oleObj spid="_x0000_s409609" name="Bitmap Image" r:id="rId7" imgW="3010320" imgH="2448267" progId="Paint.Picture">
                  <p:embed/>
                </p:oleObj>
              </mc:Choice>
              <mc:Fallback>
                <p:oleObj name="Bitmap Image" r:id="rId7" imgW="3010320" imgH="2448267"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286000"/>
                        <a:ext cx="3886200" cy="3162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Wiring Data into Charts</a:t>
            </a:r>
          </a:p>
        </p:txBody>
      </p:sp>
      <p:sp>
        <p:nvSpPr>
          <p:cNvPr id="411651" name="Rectangle 3"/>
          <p:cNvSpPr>
            <a:spLocks noGrp="1" noChangeArrowheads="1"/>
          </p:cNvSpPr>
          <p:nvPr>
            <p:ph type="body" sz="half" idx="1"/>
          </p:nvPr>
        </p:nvSpPr>
        <p:spPr>
          <a:xfrm>
            <a:off x="381000" y="1295400"/>
            <a:ext cx="4183063" cy="609600"/>
          </a:xfrm>
        </p:spPr>
        <p:txBody>
          <a:bodyPr/>
          <a:lstStyle/>
          <a:p>
            <a:pPr algn="ctr">
              <a:buFontTx/>
              <a:buNone/>
            </a:pPr>
            <a:r>
              <a:rPr lang="en-US">
                <a:latin typeface="Arial" charset="0"/>
              </a:rPr>
              <a:t>Single Plot Charts</a:t>
            </a:r>
          </a:p>
        </p:txBody>
      </p:sp>
      <p:sp>
        <p:nvSpPr>
          <p:cNvPr id="411652" name="Rectangle 4"/>
          <p:cNvSpPr>
            <a:spLocks noGrp="1" noChangeArrowheads="1"/>
          </p:cNvSpPr>
          <p:nvPr>
            <p:ph type="body" sz="half" idx="2"/>
          </p:nvPr>
        </p:nvSpPr>
        <p:spPr>
          <a:xfrm>
            <a:off x="4699000" y="1295400"/>
            <a:ext cx="4183063" cy="533400"/>
          </a:xfrm>
        </p:spPr>
        <p:txBody>
          <a:bodyPr/>
          <a:lstStyle/>
          <a:p>
            <a:pPr algn="ctr">
              <a:buFontTx/>
              <a:buNone/>
            </a:pPr>
            <a:r>
              <a:rPr lang="en-US">
                <a:latin typeface="Arial" charset="0"/>
              </a:rPr>
              <a:t>Multiplot Charts</a:t>
            </a:r>
          </a:p>
        </p:txBody>
      </p:sp>
      <p:graphicFrame>
        <p:nvGraphicFramePr>
          <p:cNvPr id="411653" name="Object 5"/>
          <p:cNvGraphicFramePr>
            <a:graphicFrameLocks noChangeAspect="1"/>
          </p:cNvGraphicFramePr>
          <p:nvPr/>
        </p:nvGraphicFramePr>
        <p:xfrm>
          <a:off x="577850" y="2468563"/>
          <a:ext cx="3303588" cy="2271712"/>
        </p:xfrm>
        <a:graphic>
          <a:graphicData uri="http://schemas.openxmlformats.org/presentationml/2006/ole">
            <mc:AlternateContent xmlns:mc="http://schemas.openxmlformats.org/markup-compatibility/2006">
              <mc:Choice xmlns:v="urn:schemas-microsoft-com:vml" Requires="v">
                <p:oleObj spid="_x0000_s411660" name="Bitmap Image" r:id="rId4" imgW="2742857" imgH="1886213" progId="Paint.Picture">
                  <p:embed/>
                </p:oleObj>
              </mc:Choice>
              <mc:Fallback>
                <p:oleObj name="Bitmap Image" r:id="rId4" imgW="2742857" imgH="1886213"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2468563"/>
                        <a:ext cx="3303588" cy="2271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1659" name="Object 11"/>
          <p:cNvGraphicFramePr>
            <a:graphicFrameLocks noChangeAspect="1"/>
          </p:cNvGraphicFramePr>
          <p:nvPr/>
        </p:nvGraphicFramePr>
        <p:xfrm>
          <a:off x="4495800" y="1914525"/>
          <a:ext cx="4618038" cy="3775075"/>
        </p:xfrm>
        <a:graphic>
          <a:graphicData uri="http://schemas.openxmlformats.org/presentationml/2006/ole">
            <mc:AlternateContent xmlns:mc="http://schemas.openxmlformats.org/markup-compatibility/2006">
              <mc:Choice xmlns:v="urn:schemas-microsoft-com:vml" Requires="v">
                <p:oleObj spid="_x0000_s411661" name="Bitmap Image" r:id="rId6" imgW="3704762" imgH="3029373" progId="Paint.Picture">
                  <p:embed/>
                </p:oleObj>
              </mc:Choice>
              <mc:Fallback>
                <p:oleObj name="Bitmap Image" r:id="rId6" imgW="3704762" imgH="3029373" progId="Paint.Picture">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914525"/>
                        <a:ext cx="4618038" cy="3775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Exercise 3 – Using loops </a:t>
            </a:r>
          </a:p>
        </p:txBody>
      </p:sp>
      <p:sp>
        <p:nvSpPr>
          <p:cNvPr id="413699" name="Rectangle 3"/>
          <p:cNvSpPr>
            <a:spLocks noGrp="1" noChangeArrowheads="1"/>
          </p:cNvSpPr>
          <p:nvPr>
            <p:ph type="body" sz="half" idx="1"/>
          </p:nvPr>
        </p:nvSpPr>
        <p:spPr/>
        <p:txBody>
          <a:bodyPr/>
          <a:lstStyle/>
          <a:p>
            <a:pPr>
              <a:buFontTx/>
              <a:buNone/>
            </a:pPr>
            <a:r>
              <a:rPr lang="en-US" sz="2400">
                <a:latin typeface="Arial" charset="0"/>
              </a:rPr>
              <a:t>Students build Use a loop.vi.</a:t>
            </a:r>
          </a:p>
        </p:txBody>
      </p:sp>
      <p:graphicFrame>
        <p:nvGraphicFramePr>
          <p:cNvPr id="413701" name="Object 5"/>
          <p:cNvGraphicFramePr>
            <a:graphicFrameLocks noChangeAspect="1"/>
          </p:cNvGraphicFramePr>
          <p:nvPr>
            <p:ph sz="quarter" idx="3"/>
          </p:nvPr>
        </p:nvGraphicFramePr>
        <p:xfrm>
          <a:off x="501650" y="2238375"/>
          <a:ext cx="4262438" cy="2652713"/>
        </p:xfrm>
        <a:graphic>
          <a:graphicData uri="http://schemas.openxmlformats.org/presentationml/2006/ole">
            <mc:AlternateContent xmlns:mc="http://schemas.openxmlformats.org/markup-compatibility/2006">
              <mc:Choice xmlns:v="urn:schemas-microsoft-com:vml" Requires="v">
                <p:oleObj spid="_x0000_s413708" name="Bitmap Image" r:id="rId4" imgW="5144218" imgH="3200000" progId="Paint.Picture">
                  <p:embed/>
                </p:oleObj>
              </mc:Choice>
              <mc:Fallback>
                <p:oleObj name="Bitmap Image" r:id="rId4" imgW="5144218" imgH="320000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2238375"/>
                        <a:ext cx="4262438" cy="26527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3706" name="Object 10"/>
          <p:cNvGraphicFramePr>
            <a:graphicFrameLocks noChangeAspect="1"/>
          </p:cNvGraphicFramePr>
          <p:nvPr>
            <p:ph sz="quarter" idx="2"/>
          </p:nvPr>
        </p:nvGraphicFramePr>
        <p:xfrm>
          <a:off x="4956175" y="2162175"/>
          <a:ext cx="3225800" cy="2801938"/>
        </p:xfrm>
        <a:graphic>
          <a:graphicData uri="http://schemas.openxmlformats.org/presentationml/2006/ole">
            <mc:AlternateContent xmlns:mc="http://schemas.openxmlformats.org/markup-compatibility/2006">
              <mc:Choice xmlns:v="urn:schemas-microsoft-com:vml" Requires="v">
                <p:oleObj spid="_x0000_s413709" name="Bitmap Image" r:id="rId6" imgW="4200000" imgH="3648584" progId="Paint.Picture">
                  <p:embed/>
                </p:oleObj>
              </mc:Choice>
              <mc:Fallback>
                <p:oleObj name="Bitmap Image" r:id="rId6" imgW="4200000" imgH="3648584"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6175" y="2162175"/>
                        <a:ext cx="3225800" cy="2801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Section V – Arrays &amp; File I/O</a:t>
            </a:r>
          </a:p>
        </p:txBody>
      </p:sp>
      <p:sp>
        <p:nvSpPr>
          <p:cNvPr id="417795" name="Rectangle 3"/>
          <p:cNvSpPr>
            <a:spLocks noGrp="1" noChangeArrowheads="1"/>
          </p:cNvSpPr>
          <p:nvPr>
            <p:ph type="body" sz="half" idx="1"/>
          </p:nvPr>
        </p:nvSpPr>
        <p:spPr>
          <a:xfrm>
            <a:off x="381000" y="1143000"/>
            <a:ext cx="7924800" cy="2362200"/>
          </a:xfrm>
        </p:spPr>
        <p:txBody>
          <a:bodyPr/>
          <a:lstStyle/>
          <a:p>
            <a:r>
              <a:rPr lang="en-US" sz="2800">
                <a:latin typeface="Arial" charset="0"/>
              </a:rPr>
              <a:t>Build arrays manually</a:t>
            </a:r>
          </a:p>
          <a:p>
            <a:r>
              <a:rPr lang="en-US" sz="2800">
                <a:latin typeface="Arial" charset="0"/>
              </a:rPr>
              <a:t>Have LabVIEW build arrays automatically</a:t>
            </a:r>
          </a:p>
          <a:p>
            <a:r>
              <a:rPr lang="en-US" sz="2800">
                <a:latin typeface="Arial" charset="0"/>
              </a:rPr>
              <a:t>Write to a spreadsheet file</a:t>
            </a:r>
          </a:p>
          <a:p>
            <a:r>
              <a:rPr lang="en-US" sz="2800">
                <a:latin typeface="Arial" charset="0"/>
              </a:rPr>
              <a:t>Read from a spreadsheet file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Adding an Array to the Front Panel</a:t>
            </a:r>
          </a:p>
        </p:txBody>
      </p:sp>
      <p:sp>
        <p:nvSpPr>
          <p:cNvPr id="419843" name="Rectangle 3"/>
          <p:cNvSpPr>
            <a:spLocks noGrp="1" noChangeArrowheads="1"/>
          </p:cNvSpPr>
          <p:nvPr>
            <p:ph type="body" sz="half" idx="1"/>
          </p:nvPr>
        </p:nvSpPr>
        <p:spPr>
          <a:xfrm>
            <a:off x="381000" y="1085850"/>
            <a:ext cx="8382000" cy="1498600"/>
          </a:xfrm>
        </p:spPr>
        <p:txBody>
          <a:bodyPr/>
          <a:lstStyle/>
          <a:p>
            <a:pPr>
              <a:buFontTx/>
              <a:buNone/>
            </a:pPr>
            <a:r>
              <a:rPr lang="en-US" sz="2800">
                <a:latin typeface="Arial" charset="0"/>
              </a:rPr>
              <a:t>From the </a:t>
            </a:r>
            <a:r>
              <a:rPr lang="en-US" sz="2800" b="1">
                <a:latin typeface="Arial" charset="0"/>
              </a:rPr>
              <a:t>Controls &gt;&gt; All Controls &gt;&gt; Array and Cluster</a:t>
            </a:r>
            <a:r>
              <a:rPr lang="en-US" sz="2800">
                <a:latin typeface="Arial" charset="0"/>
              </a:rPr>
              <a:t> subpalette, select the </a:t>
            </a:r>
            <a:r>
              <a:rPr lang="en-US" sz="2800" b="1">
                <a:latin typeface="Arial" charset="0"/>
              </a:rPr>
              <a:t>Array Shell</a:t>
            </a:r>
            <a:r>
              <a:rPr lang="en-US"/>
              <a:t> </a:t>
            </a:r>
          </a:p>
        </p:txBody>
      </p:sp>
      <p:graphicFrame>
        <p:nvGraphicFramePr>
          <p:cNvPr id="419846" name="Object 6"/>
          <p:cNvGraphicFramePr>
            <a:graphicFrameLocks noChangeAspect="1"/>
          </p:cNvGraphicFramePr>
          <p:nvPr>
            <p:ph sz="quarter" idx="2"/>
          </p:nvPr>
        </p:nvGraphicFramePr>
        <p:xfrm>
          <a:off x="885825" y="2162175"/>
          <a:ext cx="1936750" cy="3571875"/>
        </p:xfrm>
        <a:graphic>
          <a:graphicData uri="http://schemas.openxmlformats.org/presentationml/2006/ole">
            <mc:AlternateContent xmlns:mc="http://schemas.openxmlformats.org/markup-compatibility/2006">
              <mc:Choice xmlns:v="urn:schemas-microsoft-com:vml" Requires="v">
                <p:oleObj spid="_x0000_s419850" name="Bitmap Image" r:id="rId4" imgW="1571844" imgH="2895238" progId="Paint.Picture">
                  <p:embed/>
                </p:oleObj>
              </mc:Choice>
              <mc:Fallback>
                <p:oleObj name="Bitmap Image" r:id="rId4" imgW="1571844" imgH="2895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2162175"/>
                        <a:ext cx="1936750" cy="3571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19845" name="Rectangle 5"/>
          <p:cNvSpPr>
            <a:spLocks noChangeArrowheads="1"/>
          </p:cNvSpPr>
          <p:nvPr/>
        </p:nvSpPr>
        <p:spPr bwMode="auto">
          <a:xfrm>
            <a:off x="5791200" y="35814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4625" indent="-174625" algn="l" eaLnBrk="1" hangingPunct="1">
              <a:lnSpc>
                <a:spcPct val="90000"/>
              </a:lnSpc>
              <a:spcBef>
                <a:spcPct val="20000"/>
              </a:spcBef>
            </a:pPr>
            <a:r>
              <a:rPr lang="en-US" sz="1800">
                <a:solidFill>
                  <a:schemeClr val="tx1"/>
                </a:solidFill>
                <a:effectLst/>
                <a:latin typeface="Helvetica" charset="0"/>
              </a:rPr>
              <a:t>Drop it on the screen.</a:t>
            </a:r>
          </a:p>
        </p:txBody>
      </p:sp>
      <p:sp>
        <p:nvSpPr>
          <p:cNvPr id="419847" name="Line 7"/>
          <p:cNvSpPr>
            <a:spLocks noChangeShapeType="1"/>
          </p:cNvSpPr>
          <p:nvPr/>
        </p:nvSpPr>
        <p:spPr bwMode="auto">
          <a:xfrm flipH="1">
            <a:off x="1806575" y="2084388"/>
            <a:ext cx="3879850" cy="1844675"/>
          </a:xfrm>
          <a:prstGeom prst="line">
            <a:avLst/>
          </a:prstGeom>
          <a:noFill/>
          <a:ln w="38100">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419848" name="Object 8"/>
          <p:cNvGraphicFramePr>
            <a:graphicFrameLocks noChangeAspect="1"/>
          </p:cNvGraphicFramePr>
          <p:nvPr>
            <p:ph sz="quarter" idx="3"/>
          </p:nvPr>
        </p:nvGraphicFramePr>
        <p:xfrm>
          <a:off x="5992813" y="4059238"/>
          <a:ext cx="2211387" cy="1635125"/>
        </p:xfrm>
        <a:graphic>
          <a:graphicData uri="http://schemas.openxmlformats.org/presentationml/2006/ole">
            <mc:AlternateContent xmlns:mc="http://schemas.openxmlformats.org/markup-compatibility/2006">
              <mc:Choice xmlns:v="urn:schemas-microsoft-com:vml" Requires="v">
                <p:oleObj spid="_x0000_s419851" name="Bitmap Image" r:id="rId6" imgW="1390844" imgH="1028844" progId="Paint.Picture">
                  <p:embed/>
                </p:oleObj>
              </mc:Choice>
              <mc:Fallback>
                <p:oleObj name="Bitmap Image" r:id="rId6" imgW="1390844" imgH="1028844"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13" y="4059238"/>
                        <a:ext cx="2211387" cy="1635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198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9845">
                                            <p:txEl>
                                              <p:pRg st="0" end="0"/>
                                            </p:txEl>
                                          </p:spTgt>
                                        </p:tgtEl>
                                        <p:attrNameLst>
                                          <p:attrName>style.visibility</p:attrName>
                                        </p:attrNameLst>
                                      </p:cBhvr>
                                      <p:to>
                                        <p:strVal val="visible"/>
                                      </p:to>
                                    </p:set>
                                    <p:anim calcmode="lin" valueType="num">
                                      <p:cBhvr additive="base">
                                        <p:cTn id="17" dur="500" fill="hold"/>
                                        <p:tgtEl>
                                          <p:spTgt spid="41984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98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P spid="419845" grpId="0" build="p" autoUpdateAnimBg="0"/>
      <p:bldP spid="41984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Adding an Array (cont.)</a:t>
            </a:r>
          </a:p>
        </p:txBody>
      </p:sp>
      <p:sp>
        <p:nvSpPr>
          <p:cNvPr id="421891" name="Rectangle 3"/>
          <p:cNvSpPr>
            <a:spLocks noGrp="1" noChangeArrowheads="1"/>
          </p:cNvSpPr>
          <p:nvPr>
            <p:ph type="body" sz="half" idx="1"/>
          </p:nvPr>
        </p:nvSpPr>
        <p:spPr>
          <a:xfrm>
            <a:off x="381000" y="1295400"/>
            <a:ext cx="8261350" cy="4267200"/>
          </a:xfrm>
        </p:spPr>
        <p:txBody>
          <a:bodyPr/>
          <a:lstStyle/>
          <a:p>
            <a:pPr>
              <a:buFontTx/>
              <a:buNone/>
            </a:pPr>
            <a:r>
              <a:rPr lang="en-US" sz="2800">
                <a:latin typeface="Arial" charset="0"/>
              </a:rPr>
              <a:t>Place data object into shell (i.e. Numeric Control)</a:t>
            </a:r>
          </a:p>
        </p:txBody>
      </p:sp>
      <p:graphicFrame>
        <p:nvGraphicFramePr>
          <p:cNvPr id="421899" name="Object 11"/>
          <p:cNvGraphicFramePr>
            <a:graphicFrameLocks noChangeAspect="1"/>
          </p:cNvGraphicFramePr>
          <p:nvPr>
            <p:ph sz="quarter" idx="3"/>
          </p:nvPr>
        </p:nvGraphicFramePr>
        <p:xfrm>
          <a:off x="6415088" y="4192588"/>
          <a:ext cx="2036762" cy="1041400"/>
        </p:xfrm>
        <a:graphic>
          <a:graphicData uri="http://schemas.openxmlformats.org/presentationml/2006/ole">
            <mc:AlternateContent xmlns:mc="http://schemas.openxmlformats.org/markup-compatibility/2006">
              <mc:Choice xmlns:v="urn:schemas-microsoft-com:vml" Requires="v">
                <p:oleObj spid="_x0000_s421910" name="Bitmap Image" r:id="rId4" imgW="1305107" imgH="666667" progId="Paint.Picture">
                  <p:embed/>
                </p:oleObj>
              </mc:Choice>
              <mc:Fallback>
                <p:oleObj name="Bitmap Image" r:id="rId4" imgW="1305107" imgH="666667"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4192588"/>
                        <a:ext cx="2036762" cy="1041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21893" name="Line 5"/>
          <p:cNvSpPr>
            <a:spLocks noChangeShapeType="1"/>
          </p:cNvSpPr>
          <p:nvPr/>
        </p:nvSpPr>
        <p:spPr bwMode="auto">
          <a:xfrm>
            <a:off x="4029075" y="3657600"/>
            <a:ext cx="990600" cy="0"/>
          </a:xfrm>
          <a:prstGeom prst="line">
            <a:avLst/>
          </a:prstGeom>
          <a:noFill/>
          <a:ln w="38100">
            <a:solidFill>
              <a:srgbClr val="FF33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421905" name="Object 17"/>
          <p:cNvGraphicFramePr>
            <a:graphicFrameLocks noChangeAspect="1"/>
          </p:cNvGraphicFramePr>
          <p:nvPr>
            <p:ph sz="quarter" idx="2"/>
          </p:nvPr>
        </p:nvGraphicFramePr>
        <p:xfrm>
          <a:off x="385763" y="2112963"/>
          <a:ext cx="5106987" cy="3773487"/>
        </p:xfrm>
        <a:graphic>
          <a:graphicData uri="http://schemas.openxmlformats.org/presentationml/2006/ole">
            <mc:AlternateContent xmlns:mc="http://schemas.openxmlformats.org/markup-compatibility/2006">
              <mc:Choice xmlns:v="urn:schemas-microsoft-com:vml" Requires="v">
                <p:oleObj spid="_x0000_s421911" name="Bitmap Image" r:id="rId6" imgW="4409524" imgH="3258005" progId="Paint.Picture">
                  <p:embed/>
                </p:oleObj>
              </mc:Choice>
              <mc:Fallback>
                <p:oleObj name="Bitmap Image" r:id="rId6" imgW="4409524" imgH="3258005" progId="Paint.Picture">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3" y="2112963"/>
                        <a:ext cx="5106987" cy="37734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21908" name="AutoShape 20"/>
          <p:cNvSpPr>
            <a:spLocks noChangeArrowheads="1"/>
          </p:cNvSpPr>
          <p:nvPr/>
        </p:nvSpPr>
        <p:spPr bwMode="auto">
          <a:xfrm>
            <a:off x="155575" y="3121025"/>
            <a:ext cx="576263" cy="2535238"/>
          </a:xfrm>
          <a:prstGeom prst="curvedRightArrow">
            <a:avLst>
              <a:gd name="adj1" fmla="val 77886"/>
              <a:gd name="adj2" fmla="val 175978"/>
              <a:gd name="adj3" fmla="val 30301"/>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1909" name="AutoShape 21"/>
          <p:cNvSpPr>
            <a:spLocks noChangeArrowheads="1"/>
          </p:cNvSpPr>
          <p:nvPr/>
        </p:nvSpPr>
        <p:spPr bwMode="auto">
          <a:xfrm>
            <a:off x="3535363" y="4927600"/>
            <a:ext cx="2649537" cy="344488"/>
          </a:xfrm>
          <a:prstGeom prst="rightArrow">
            <a:avLst>
              <a:gd name="adj1" fmla="val 50000"/>
              <a:gd name="adj2" fmla="val 192281"/>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421893"/>
                                        </p:tgtEl>
                                        <p:attrNameLst>
                                          <p:attrName>style.visibility</p:attrName>
                                        </p:attrNameLst>
                                      </p:cBhvr>
                                      <p:to>
                                        <p:strVal val="visible"/>
                                      </p:to>
                                    </p:set>
                                    <p:anim calcmode="lin" valueType="num">
                                      <p:cBhvr additive="base">
                                        <p:cTn id="7" dur="500" fill="hold"/>
                                        <p:tgtEl>
                                          <p:spTgt spid="421893"/>
                                        </p:tgtEl>
                                        <p:attrNameLst>
                                          <p:attrName>ppt_x</p:attrName>
                                        </p:attrNameLst>
                                      </p:cBhvr>
                                      <p:tavLst>
                                        <p:tav tm="0">
                                          <p:val>
                                            <p:strVal val="0-#ppt_w/2"/>
                                          </p:val>
                                        </p:tav>
                                        <p:tav tm="100000">
                                          <p:val>
                                            <p:strVal val="#ppt_x"/>
                                          </p:val>
                                        </p:tav>
                                      </p:tavLst>
                                    </p:anim>
                                    <p:anim calcmode="lin" valueType="num">
                                      <p:cBhvr additive="base">
                                        <p:cTn id="8" dur="500" fill="hold"/>
                                        <p:tgtEl>
                                          <p:spTgt spid="421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p:txBody>
          <a:bodyPr/>
          <a:lstStyle/>
          <a:p>
            <a:r>
              <a:rPr lang="en-US"/>
              <a:t>VI Front Panel</a:t>
            </a:r>
          </a:p>
        </p:txBody>
      </p:sp>
      <p:pic>
        <p:nvPicPr>
          <p:cNvPr id="15404"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1122363"/>
            <a:ext cx="556260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405" name="Rectangle 45"/>
          <p:cNvSpPr>
            <a:spLocks noChangeArrowheads="1"/>
          </p:cNvSpPr>
          <p:nvPr/>
        </p:nvSpPr>
        <p:spPr bwMode="auto">
          <a:xfrm>
            <a:off x="381000" y="1295400"/>
            <a:ext cx="120808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Front Panel </a:t>
            </a:r>
          </a:p>
          <a:p>
            <a:pPr algn="l" defTabSz="912813">
              <a:lnSpc>
                <a:spcPct val="90000"/>
              </a:lnSpc>
            </a:pPr>
            <a:r>
              <a:rPr lang="en-US" sz="1800">
                <a:solidFill>
                  <a:schemeClr val="tx1"/>
                </a:solidFill>
                <a:effectLst/>
                <a:latin typeface="Arial Narrow" charset="0"/>
              </a:rPr>
              <a:t>Toolbar</a:t>
            </a:r>
          </a:p>
        </p:txBody>
      </p:sp>
      <p:sp>
        <p:nvSpPr>
          <p:cNvPr id="15406" name="Rectangle 46"/>
          <p:cNvSpPr>
            <a:spLocks noChangeArrowheads="1"/>
          </p:cNvSpPr>
          <p:nvPr/>
        </p:nvSpPr>
        <p:spPr bwMode="auto">
          <a:xfrm>
            <a:off x="7893050" y="2438400"/>
            <a:ext cx="81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r>
              <a:rPr lang="en-US" sz="1800">
                <a:solidFill>
                  <a:schemeClr val="tx1"/>
                </a:solidFill>
                <a:effectLst/>
                <a:latin typeface="Arial Narrow" charset="0"/>
              </a:rPr>
              <a:t>Graph</a:t>
            </a:r>
          </a:p>
          <a:p>
            <a:pPr algn="l" defTabSz="912813"/>
            <a:r>
              <a:rPr lang="en-US" sz="1800">
                <a:solidFill>
                  <a:schemeClr val="tx1"/>
                </a:solidFill>
                <a:effectLst/>
                <a:latin typeface="Arial Narrow" charset="0"/>
              </a:rPr>
              <a:t>Legend</a:t>
            </a:r>
            <a:endParaRPr lang="en-US" sz="2000">
              <a:solidFill>
                <a:schemeClr val="tx1"/>
              </a:solidFill>
              <a:effectLst/>
              <a:latin typeface="Arial Narrow" charset="0"/>
            </a:endParaRPr>
          </a:p>
        </p:txBody>
      </p:sp>
      <p:sp>
        <p:nvSpPr>
          <p:cNvPr id="15407" name="Line 47"/>
          <p:cNvSpPr>
            <a:spLocks noChangeShapeType="1"/>
          </p:cNvSpPr>
          <p:nvPr/>
        </p:nvSpPr>
        <p:spPr bwMode="auto">
          <a:xfrm>
            <a:off x="1295400" y="1752600"/>
            <a:ext cx="762000" cy="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08" name="Line 48"/>
          <p:cNvSpPr>
            <a:spLocks noChangeShapeType="1"/>
          </p:cNvSpPr>
          <p:nvPr/>
        </p:nvSpPr>
        <p:spPr bwMode="auto">
          <a:xfrm flipV="1">
            <a:off x="1600200" y="3733800"/>
            <a:ext cx="1600200" cy="53340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09" name="Line 49"/>
          <p:cNvSpPr>
            <a:spLocks noChangeShapeType="1"/>
          </p:cNvSpPr>
          <p:nvPr/>
        </p:nvSpPr>
        <p:spPr bwMode="auto">
          <a:xfrm>
            <a:off x="7010400" y="4876800"/>
            <a:ext cx="914400" cy="0"/>
          </a:xfrm>
          <a:prstGeom prst="line">
            <a:avLst/>
          </a:prstGeom>
          <a:noFill/>
          <a:ln w="38100">
            <a:solidFill>
              <a:srgbClr val="FF33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10" name="Line 50"/>
          <p:cNvSpPr>
            <a:spLocks noChangeShapeType="1"/>
          </p:cNvSpPr>
          <p:nvPr/>
        </p:nvSpPr>
        <p:spPr bwMode="auto">
          <a:xfrm>
            <a:off x="7010400" y="2286000"/>
            <a:ext cx="914400" cy="30480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11" name="Line 51"/>
          <p:cNvSpPr>
            <a:spLocks noChangeShapeType="1"/>
          </p:cNvSpPr>
          <p:nvPr/>
        </p:nvSpPr>
        <p:spPr bwMode="auto">
          <a:xfrm>
            <a:off x="1295400" y="2514600"/>
            <a:ext cx="914400" cy="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12" name="Line 52"/>
          <p:cNvSpPr>
            <a:spLocks noChangeShapeType="1"/>
          </p:cNvSpPr>
          <p:nvPr/>
        </p:nvSpPr>
        <p:spPr bwMode="auto">
          <a:xfrm flipV="1">
            <a:off x="7391400" y="1524000"/>
            <a:ext cx="533400" cy="152400"/>
          </a:xfrm>
          <a:prstGeom prst="line">
            <a:avLst/>
          </a:prstGeom>
          <a:noFill/>
          <a:ln w="38100">
            <a:solidFill>
              <a:srgbClr val="FF33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13" name="Rectangle 53"/>
          <p:cNvSpPr>
            <a:spLocks noChangeArrowheads="1"/>
          </p:cNvSpPr>
          <p:nvPr/>
        </p:nvSpPr>
        <p:spPr bwMode="auto">
          <a:xfrm>
            <a:off x="381000" y="2133600"/>
            <a:ext cx="87471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Boolean</a:t>
            </a:r>
          </a:p>
          <a:p>
            <a:pPr algn="l" defTabSz="912813">
              <a:lnSpc>
                <a:spcPct val="90000"/>
              </a:lnSpc>
            </a:pPr>
            <a:r>
              <a:rPr lang="en-US" sz="1800">
                <a:solidFill>
                  <a:schemeClr val="tx1"/>
                </a:solidFill>
                <a:effectLst/>
                <a:latin typeface="Arial Narrow" charset="0"/>
              </a:rPr>
              <a:t>Control</a:t>
            </a:r>
          </a:p>
        </p:txBody>
      </p:sp>
      <p:sp>
        <p:nvSpPr>
          <p:cNvPr id="15414" name="Rectangle 54"/>
          <p:cNvSpPr>
            <a:spLocks noChangeArrowheads="1"/>
          </p:cNvSpPr>
          <p:nvPr/>
        </p:nvSpPr>
        <p:spPr bwMode="auto">
          <a:xfrm>
            <a:off x="381000" y="4060825"/>
            <a:ext cx="10382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Waveform</a:t>
            </a:r>
          </a:p>
          <a:p>
            <a:pPr algn="l" defTabSz="912813">
              <a:lnSpc>
                <a:spcPct val="90000"/>
              </a:lnSpc>
            </a:pPr>
            <a:r>
              <a:rPr lang="en-US" sz="1800">
                <a:solidFill>
                  <a:schemeClr val="tx1"/>
                </a:solidFill>
                <a:effectLst/>
                <a:latin typeface="Arial Narrow" charset="0"/>
              </a:rPr>
              <a:t>Graph</a:t>
            </a:r>
          </a:p>
        </p:txBody>
      </p:sp>
      <p:sp>
        <p:nvSpPr>
          <p:cNvPr id="15415" name="Rectangle 55"/>
          <p:cNvSpPr>
            <a:spLocks noChangeArrowheads="1"/>
          </p:cNvSpPr>
          <p:nvPr/>
        </p:nvSpPr>
        <p:spPr bwMode="auto">
          <a:xfrm>
            <a:off x="7924800" y="1349375"/>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r>
              <a:rPr lang="en-US" sz="1800">
                <a:solidFill>
                  <a:schemeClr val="tx1"/>
                </a:solidFill>
                <a:effectLst/>
                <a:latin typeface="Arial Narrow" charset="0"/>
              </a:rPr>
              <a:t>Icon</a:t>
            </a:r>
            <a:endParaRPr lang="en-US" sz="2000">
              <a:solidFill>
                <a:schemeClr val="tx1"/>
              </a:solidFill>
              <a:effectLst/>
              <a:latin typeface="Arial Narrow" charset="0"/>
            </a:endParaRPr>
          </a:p>
        </p:txBody>
      </p:sp>
      <p:sp>
        <p:nvSpPr>
          <p:cNvPr id="15416" name="Rectangle 56"/>
          <p:cNvSpPr>
            <a:spLocks noChangeArrowheads="1"/>
          </p:cNvSpPr>
          <p:nvPr/>
        </p:nvSpPr>
        <p:spPr bwMode="auto">
          <a:xfrm>
            <a:off x="381000" y="4757738"/>
            <a:ext cx="81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r>
              <a:rPr lang="en-US" sz="1800">
                <a:solidFill>
                  <a:schemeClr val="tx1"/>
                </a:solidFill>
                <a:effectLst/>
                <a:latin typeface="Arial Narrow" charset="0"/>
              </a:rPr>
              <a:t>Plot</a:t>
            </a:r>
          </a:p>
          <a:p>
            <a:pPr algn="l" defTabSz="912813"/>
            <a:r>
              <a:rPr lang="en-US" sz="1800">
                <a:solidFill>
                  <a:schemeClr val="tx1"/>
                </a:solidFill>
                <a:effectLst/>
                <a:latin typeface="Arial Narrow" charset="0"/>
              </a:rPr>
              <a:t>Legend</a:t>
            </a:r>
            <a:endParaRPr lang="en-US" sz="2000">
              <a:solidFill>
                <a:schemeClr val="tx1"/>
              </a:solidFill>
              <a:effectLst/>
              <a:latin typeface="Arial Narrow" charset="0"/>
            </a:endParaRPr>
          </a:p>
        </p:txBody>
      </p:sp>
      <p:sp>
        <p:nvSpPr>
          <p:cNvPr id="15417" name="Rectangle 57"/>
          <p:cNvSpPr>
            <a:spLocks noChangeArrowheads="1"/>
          </p:cNvSpPr>
          <p:nvPr/>
        </p:nvSpPr>
        <p:spPr bwMode="auto">
          <a:xfrm>
            <a:off x="7924800" y="4724400"/>
            <a:ext cx="81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r>
              <a:rPr lang="en-US" sz="1800">
                <a:solidFill>
                  <a:schemeClr val="tx1"/>
                </a:solidFill>
                <a:effectLst/>
                <a:latin typeface="Arial Narrow" charset="0"/>
              </a:rPr>
              <a:t>Scale</a:t>
            </a:r>
          </a:p>
          <a:p>
            <a:pPr algn="l" defTabSz="912813"/>
            <a:r>
              <a:rPr lang="en-US" sz="1800">
                <a:solidFill>
                  <a:schemeClr val="tx1"/>
                </a:solidFill>
                <a:effectLst/>
                <a:latin typeface="Arial Narrow" charset="0"/>
              </a:rPr>
              <a:t>Legend</a:t>
            </a:r>
            <a:endParaRPr lang="en-US" sz="2000">
              <a:solidFill>
                <a:schemeClr val="tx1"/>
              </a:solidFill>
              <a:effectLst/>
              <a:latin typeface="Arial Narrow" charset="0"/>
            </a:endParaRPr>
          </a:p>
        </p:txBody>
      </p:sp>
      <p:sp>
        <p:nvSpPr>
          <p:cNvPr id="15418" name="Line 58"/>
          <p:cNvSpPr>
            <a:spLocks noChangeShapeType="1"/>
          </p:cNvSpPr>
          <p:nvPr/>
        </p:nvSpPr>
        <p:spPr bwMode="auto">
          <a:xfrm>
            <a:off x="914400" y="4953000"/>
            <a:ext cx="2286000" cy="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t>Creating an Array with a Loop</a:t>
            </a:r>
          </a:p>
        </p:txBody>
      </p:sp>
      <p:sp>
        <p:nvSpPr>
          <p:cNvPr id="423939" name="Rectangle 3"/>
          <p:cNvSpPr>
            <a:spLocks noGrp="1" noChangeArrowheads="1"/>
          </p:cNvSpPr>
          <p:nvPr>
            <p:ph type="body" sz="half" idx="1"/>
          </p:nvPr>
        </p:nvSpPr>
        <p:spPr>
          <a:xfrm>
            <a:off x="381000" y="1295400"/>
            <a:ext cx="8223250" cy="1211263"/>
          </a:xfrm>
        </p:spPr>
        <p:txBody>
          <a:bodyPr/>
          <a:lstStyle/>
          <a:p>
            <a:r>
              <a:rPr lang="en-US" sz="2800">
                <a:latin typeface="Arial" charset="0"/>
              </a:rPr>
              <a:t>Loops accumulate arrays at their boundaries</a:t>
            </a:r>
          </a:p>
        </p:txBody>
      </p:sp>
      <p:graphicFrame>
        <p:nvGraphicFramePr>
          <p:cNvPr id="423940" name="Object 4"/>
          <p:cNvGraphicFramePr>
            <a:graphicFrameLocks noChangeAspect="1"/>
          </p:cNvGraphicFramePr>
          <p:nvPr>
            <p:ph sz="quarter" idx="2"/>
          </p:nvPr>
        </p:nvGraphicFramePr>
        <p:xfrm>
          <a:off x="501650" y="2238375"/>
          <a:ext cx="3609975" cy="3022600"/>
        </p:xfrm>
        <a:graphic>
          <a:graphicData uri="http://schemas.openxmlformats.org/presentationml/2006/ole">
            <mc:AlternateContent xmlns:mc="http://schemas.openxmlformats.org/markup-compatibility/2006">
              <mc:Choice xmlns:v="urn:schemas-microsoft-com:vml" Requires="v">
                <p:oleObj spid="_x0000_s423943" name="Bitmap Image" r:id="rId4" imgW="5723810" imgH="3362794" progId="Paint.Picture">
                  <p:embed/>
                </p:oleObj>
              </mc:Choice>
              <mc:Fallback>
                <p:oleObj name="Bitmap Image" r:id="rId4" imgW="5723810" imgH="3362794"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2238375"/>
                        <a:ext cx="3609975" cy="302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423941" name="Object 5"/>
          <p:cNvGraphicFramePr>
            <a:graphicFrameLocks noChangeAspect="1"/>
          </p:cNvGraphicFramePr>
          <p:nvPr>
            <p:ph sz="quarter" idx="3"/>
          </p:nvPr>
        </p:nvGraphicFramePr>
        <p:xfrm>
          <a:off x="4802188" y="2230438"/>
          <a:ext cx="4148137" cy="3006725"/>
        </p:xfrm>
        <a:graphic>
          <a:graphicData uri="http://schemas.openxmlformats.org/presentationml/2006/ole">
            <mc:AlternateContent xmlns:mc="http://schemas.openxmlformats.org/markup-compatibility/2006">
              <mc:Choice xmlns:v="urn:schemas-microsoft-com:vml" Requires="v">
                <p:oleObj spid="_x0000_s423944" name="Bitmap Image" r:id="rId6" imgW="4667902" imgH="3381847" progId="Paint.Picture">
                  <p:embed/>
                </p:oleObj>
              </mc:Choice>
              <mc:Fallback>
                <p:oleObj name="Bitmap Image" r:id="rId6" imgW="4667902" imgH="3381847"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2188" y="2230438"/>
                        <a:ext cx="4148137" cy="3006725"/>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type="title"/>
          </p:nvPr>
        </p:nvSpPr>
        <p:spPr/>
        <p:txBody>
          <a:bodyPr/>
          <a:lstStyle/>
          <a:p>
            <a:r>
              <a:rPr lang="en-US"/>
              <a:t>Creating 2D Arrays</a:t>
            </a:r>
          </a:p>
        </p:txBody>
      </p:sp>
      <p:graphicFrame>
        <p:nvGraphicFramePr>
          <p:cNvPr id="425988" name="Object 4"/>
          <p:cNvGraphicFramePr>
            <a:graphicFrameLocks noChangeAspect="1"/>
          </p:cNvGraphicFramePr>
          <p:nvPr>
            <p:ph sz="half" idx="1"/>
          </p:nvPr>
        </p:nvGraphicFramePr>
        <p:xfrm>
          <a:off x="769938" y="1055688"/>
          <a:ext cx="7912100" cy="4762500"/>
        </p:xfrm>
        <a:graphic>
          <a:graphicData uri="http://schemas.openxmlformats.org/presentationml/2006/ole">
            <mc:AlternateContent xmlns:mc="http://schemas.openxmlformats.org/markup-compatibility/2006">
              <mc:Choice xmlns:v="urn:schemas-microsoft-com:vml" Requires="v">
                <p:oleObj spid="_x0000_s425990" name="Bitmap Image" r:id="rId4" imgW="5619048" imgH="3381847" progId="Paint.Picture">
                  <p:embed/>
                </p:oleObj>
              </mc:Choice>
              <mc:Fallback>
                <p:oleObj name="Bitmap Image" r:id="rId4" imgW="5619048" imgH="3381847"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055688"/>
                        <a:ext cx="7912100" cy="4762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t>File I/O</a:t>
            </a:r>
            <a:endParaRPr lang="en-US" u="sng"/>
          </a:p>
        </p:txBody>
      </p:sp>
      <p:sp>
        <p:nvSpPr>
          <p:cNvPr id="428035" name="Rectangle 3"/>
          <p:cNvSpPr>
            <a:spLocks noGrp="1" noChangeArrowheads="1"/>
          </p:cNvSpPr>
          <p:nvPr>
            <p:ph type="body" sz="half" idx="1"/>
          </p:nvPr>
        </p:nvSpPr>
        <p:spPr>
          <a:xfrm>
            <a:off x="381000" y="1295400"/>
            <a:ext cx="8531225" cy="1711325"/>
          </a:xfrm>
        </p:spPr>
        <p:txBody>
          <a:bodyPr/>
          <a:lstStyle/>
          <a:p>
            <a:pPr>
              <a:buFontTx/>
              <a:buNone/>
            </a:pPr>
            <a:r>
              <a:rPr lang="en-US" sz="2400" b="1">
                <a:latin typeface="Arial" charset="0"/>
              </a:rPr>
              <a:t>File I/O</a:t>
            </a:r>
            <a:r>
              <a:rPr lang="en-US" sz="2400">
                <a:latin typeface="Arial" charset="0"/>
              </a:rPr>
              <a:t> – passing data to and from files</a:t>
            </a:r>
          </a:p>
          <a:p>
            <a:pPr>
              <a:buFontTx/>
              <a:buNone/>
            </a:pPr>
            <a:r>
              <a:rPr lang="en-US" sz="2400">
                <a:latin typeface="Arial" charset="0"/>
              </a:rPr>
              <a:t> - Files can be binary, text, or spreadsheet</a:t>
            </a:r>
          </a:p>
          <a:p>
            <a:pPr>
              <a:buFontTx/>
              <a:buNone/>
            </a:pPr>
            <a:r>
              <a:rPr lang="en-US" sz="2400">
                <a:latin typeface="Arial" charset="0"/>
              </a:rPr>
              <a:t> - Write/Read LabVIEW Measurements file (*.lvm)</a:t>
            </a:r>
          </a:p>
          <a:p>
            <a:pPr>
              <a:buFontTx/>
              <a:buNone/>
            </a:pPr>
            <a:endParaRPr lang="en-US" sz="2400">
              <a:latin typeface="Arial" charset="0"/>
            </a:endParaRPr>
          </a:p>
        </p:txBody>
      </p:sp>
      <p:graphicFrame>
        <p:nvGraphicFramePr>
          <p:cNvPr id="428036" name="Object 4"/>
          <p:cNvGraphicFramePr>
            <a:graphicFrameLocks noChangeAspect="1"/>
          </p:cNvGraphicFramePr>
          <p:nvPr>
            <p:ph sz="quarter" idx="2"/>
          </p:nvPr>
        </p:nvGraphicFramePr>
        <p:xfrm>
          <a:off x="731838" y="3582988"/>
          <a:ext cx="4108450" cy="1687512"/>
        </p:xfrm>
        <a:graphic>
          <a:graphicData uri="http://schemas.openxmlformats.org/presentationml/2006/ole">
            <mc:AlternateContent xmlns:mc="http://schemas.openxmlformats.org/markup-compatibility/2006">
              <mc:Choice xmlns:v="urn:schemas-microsoft-com:vml" Requires="v">
                <p:oleObj spid="_x0000_s428040" name="Bitmap Image" r:id="rId4" imgW="2991268" imgH="1228571" progId="Paint.Picture">
                  <p:embed/>
                </p:oleObj>
              </mc:Choice>
              <mc:Fallback>
                <p:oleObj name="Bitmap Image" r:id="rId4" imgW="2991268" imgH="122857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8" y="3582988"/>
                        <a:ext cx="4108450" cy="16875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428037" name="Object 5"/>
          <p:cNvGraphicFramePr>
            <a:graphicFrameLocks noChangeAspect="1"/>
          </p:cNvGraphicFramePr>
          <p:nvPr>
            <p:ph sz="quarter" idx="3"/>
          </p:nvPr>
        </p:nvGraphicFramePr>
        <p:xfrm>
          <a:off x="5762625" y="3544888"/>
          <a:ext cx="2827338" cy="1893887"/>
        </p:xfrm>
        <a:graphic>
          <a:graphicData uri="http://schemas.openxmlformats.org/presentationml/2006/ole">
            <mc:AlternateContent xmlns:mc="http://schemas.openxmlformats.org/markup-compatibility/2006">
              <mc:Choice xmlns:v="urn:schemas-microsoft-com:vml" Requires="v">
                <p:oleObj spid="_x0000_s428041" name="Bitmap Image" r:id="rId6" imgW="2161905" imgH="1448002" progId="Paint.Picture">
                  <p:embed/>
                </p:oleObj>
              </mc:Choice>
              <mc:Fallback>
                <p:oleObj name="Bitmap Image" r:id="rId6" imgW="2161905" imgH="1448002"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25" y="3544888"/>
                        <a:ext cx="2827338" cy="1893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28038" name="Text Box 6"/>
          <p:cNvSpPr txBox="1">
            <a:spLocks noChangeArrowheads="1"/>
          </p:cNvSpPr>
          <p:nvPr/>
        </p:nvSpPr>
        <p:spPr bwMode="auto">
          <a:xfrm>
            <a:off x="885825" y="2890838"/>
            <a:ext cx="3303588"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tx1"/>
                </a:solidFill>
                <a:effectLst>
                  <a:outerShdw blurRad="38100" dist="38100" dir="2700000" algn="tl">
                    <a:srgbClr val="DDDDDD"/>
                  </a:outerShdw>
                </a:effectLst>
              </a:rPr>
              <a:t>Writing to LVM file</a:t>
            </a:r>
          </a:p>
        </p:txBody>
      </p:sp>
      <p:sp>
        <p:nvSpPr>
          <p:cNvPr id="428039" name="Text Box 7"/>
          <p:cNvSpPr txBox="1">
            <a:spLocks noChangeArrowheads="1"/>
          </p:cNvSpPr>
          <p:nvPr/>
        </p:nvSpPr>
        <p:spPr bwMode="auto">
          <a:xfrm>
            <a:off x="5262563" y="2890838"/>
            <a:ext cx="3303587"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tx1"/>
                </a:solidFill>
                <a:effectLst>
                  <a:outerShdw blurRad="38100" dist="38100" dir="2700000" algn="tl">
                    <a:srgbClr val="DDDDDD"/>
                  </a:outerShdw>
                </a:effectLst>
              </a:rPr>
              <a:t>Reading from LVM file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t>Write LabVIEW Measurement File</a:t>
            </a:r>
          </a:p>
        </p:txBody>
      </p:sp>
      <p:sp>
        <p:nvSpPr>
          <p:cNvPr id="430083" name="Rectangle 3"/>
          <p:cNvSpPr>
            <a:spLocks noGrp="1" noChangeArrowheads="1"/>
          </p:cNvSpPr>
          <p:nvPr>
            <p:ph type="body" idx="1"/>
          </p:nvPr>
        </p:nvSpPr>
        <p:spPr>
          <a:xfrm>
            <a:off x="381000" y="1066800"/>
            <a:ext cx="8534400" cy="2667000"/>
          </a:xfrm>
        </p:spPr>
        <p:txBody>
          <a:bodyPr/>
          <a:lstStyle/>
          <a:p>
            <a:r>
              <a:rPr lang="en-US" sz="2800"/>
              <a:t>Includes the open, write, close and error handling functions </a:t>
            </a:r>
          </a:p>
          <a:p>
            <a:r>
              <a:rPr lang="en-US" sz="2800"/>
              <a:t>Handles formatting the string with either a tab or comma delimiter </a:t>
            </a:r>
          </a:p>
          <a:p>
            <a:r>
              <a:rPr lang="en-US" sz="2800"/>
              <a:t>Merge Signals function is used to combine data into the dynamic data type</a:t>
            </a:r>
          </a:p>
        </p:txBody>
      </p:sp>
      <p:pic>
        <p:nvPicPr>
          <p:cNvPr id="430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40386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0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38600"/>
            <a:ext cx="2552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Exercise 4 – Analyzing and Logging Data</a:t>
            </a:r>
          </a:p>
        </p:txBody>
      </p:sp>
      <p:sp>
        <p:nvSpPr>
          <p:cNvPr id="432131" name="Rectangle 3"/>
          <p:cNvSpPr>
            <a:spLocks noGrp="1" noChangeArrowheads="1"/>
          </p:cNvSpPr>
          <p:nvPr>
            <p:ph type="body" sz="half" idx="1"/>
          </p:nvPr>
        </p:nvSpPr>
        <p:spPr>
          <a:xfrm>
            <a:off x="423863" y="1163638"/>
            <a:ext cx="6069012" cy="558800"/>
          </a:xfrm>
        </p:spPr>
        <p:txBody>
          <a:bodyPr/>
          <a:lstStyle/>
          <a:p>
            <a:pPr>
              <a:buFontTx/>
              <a:buNone/>
            </a:pPr>
            <a:r>
              <a:rPr lang="en-US" sz="2400">
                <a:latin typeface="Arial" charset="0"/>
              </a:rPr>
              <a:t>Students build Temperature Logger.vi</a:t>
            </a:r>
          </a:p>
        </p:txBody>
      </p:sp>
      <p:graphicFrame>
        <p:nvGraphicFramePr>
          <p:cNvPr id="432133" name="Object 5"/>
          <p:cNvGraphicFramePr>
            <a:graphicFrameLocks noChangeAspect="1"/>
          </p:cNvGraphicFramePr>
          <p:nvPr>
            <p:ph sz="half" idx="2"/>
          </p:nvPr>
        </p:nvGraphicFramePr>
        <p:xfrm>
          <a:off x="2108200" y="1662113"/>
          <a:ext cx="4691063" cy="4075112"/>
        </p:xfrm>
        <a:graphic>
          <a:graphicData uri="http://schemas.openxmlformats.org/presentationml/2006/ole">
            <mc:AlternateContent xmlns:mc="http://schemas.openxmlformats.org/markup-compatibility/2006">
              <mc:Choice xmlns:v="urn:schemas-microsoft-com:vml" Requires="v">
                <p:oleObj spid="_x0000_s432135" name="Bitmap Image" r:id="rId4" imgW="5210902" imgH="4525007" progId="Paint.Picture">
                  <p:embed/>
                </p:oleObj>
              </mc:Choice>
              <mc:Fallback>
                <p:oleObj name="Bitmap Image" r:id="rId4" imgW="5210902" imgH="452500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1662113"/>
                        <a:ext cx="4691063" cy="40751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a:t>Where Do I Go From Here?</a:t>
            </a:r>
          </a:p>
        </p:txBody>
      </p:sp>
      <p:sp>
        <p:nvSpPr>
          <p:cNvPr id="501763" name="Rectangle 3"/>
          <p:cNvSpPr>
            <a:spLocks noGrp="1" noChangeArrowheads="1"/>
          </p:cNvSpPr>
          <p:nvPr>
            <p:ph type="body" idx="1"/>
          </p:nvPr>
        </p:nvSpPr>
        <p:spPr/>
        <p:txBody>
          <a:bodyPr/>
          <a:lstStyle/>
          <a:p>
            <a:r>
              <a:rPr lang="en-US"/>
              <a:t>Example programs (Help» Find Examples…)</a:t>
            </a:r>
          </a:p>
          <a:p>
            <a:r>
              <a:rPr lang="en-US"/>
              <a:t>LabVIEW Student Edition (www.ni.com/labviewse)</a:t>
            </a:r>
          </a:p>
          <a:p>
            <a:r>
              <a:rPr lang="en-US"/>
              <a:t>Web resources (ni.com)</a:t>
            </a:r>
          </a:p>
          <a:p>
            <a:pPr lvl="1"/>
            <a:r>
              <a:rPr lang="en-US"/>
              <a:t>NI Developer Zone (zone.ni.com)</a:t>
            </a:r>
          </a:p>
          <a:p>
            <a:pPr lvl="1"/>
            <a:r>
              <a:rPr lang="en-US"/>
              <a:t>Application Notes </a:t>
            </a:r>
          </a:p>
          <a:p>
            <a:pPr lvl="1"/>
            <a:r>
              <a:rPr lang="en-US"/>
              <a:t>Info-labview newsgroup (www.info-labview.org/)</a:t>
            </a:r>
          </a:p>
          <a:p>
            <a:pPr lvl="1"/>
            <a:r>
              <a:rPr lang="en-US"/>
              <a:t>Instrument Driver Library (www.ni.com/idnet)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5763" y="165100"/>
            <a:ext cx="6848475" cy="877888"/>
          </a:xfrm>
        </p:spPr>
        <p:txBody>
          <a:bodyPr/>
          <a:lstStyle/>
          <a:p>
            <a:r>
              <a:rPr lang="en-US"/>
              <a:t>VI Block Diagram</a:t>
            </a:r>
          </a:p>
        </p:txBody>
      </p:sp>
      <p:pic>
        <p:nvPicPr>
          <p:cNvPr id="1641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477000" cy="38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417" name="Rectangle 33"/>
          <p:cNvSpPr>
            <a:spLocks noChangeArrowheads="1"/>
          </p:cNvSpPr>
          <p:nvPr/>
        </p:nvSpPr>
        <p:spPr bwMode="auto">
          <a:xfrm>
            <a:off x="7932738" y="3886200"/>
            <a:ext cx="620712"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Wire </a:t>
            </a:r>
          </a:p>
          <a:p>
            <a:pPr algn="l" defTabSz="912813">
              <a:lnSpc>
                <a:spcPct val="90000"/>
              </a:lnSpc>
            </a:pPr>
            <a:r>
              <a:rPr lang="en-US" sz="1800">
                <a:solidFill>
                  <a:schemeClr val="tx1"/>
                </a:solidFill>
                <a:effectLst/>
                <a:latin typeface="Arial Narrow" charset="0"/>
              </a:rPr>
              <a:t>Data</a:t>
            </a:r>
          </a:p>
        </p:txBody>
      </p:sp>
      <p:sp>
        <p:nvSpPr>
          <p:cNvPr id="16418" name="Rectangle 34"/>
          <p:cNvSpPr>
            <a:spLocks noChangeArrowheads="1"/>
          </p:cNvSpPr>
          <p:nvPr/>
        </p:nvSpPr>
        <p:spPr bwMode="auto">
          <a:xfrm>
            <a:off x="7926388" y="2971800"/>
            <a:ext cx="912812"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Graph</a:t>
            </a:r>
          </a:p>
          <a:p>
            <a:pPr algn="l" defTabSz="912813">
              <a:lnSpc>
                <a:spcPct val="90000"/>
              </a:lnSpc>
            </a:pPr>
            <a:r>
              <a:rPr lang="en-US" sz="1800">
                <a:solidFill>
                  <a:schemeClr val="tx1"/>
                </a:solidFill>
                <a:effectLst/>
                <a:latin typeface="Arial Narrow" charset="0"/>
              </a:rPr>
              <a:t>Terminal</a:t>
            </a:r>
          </a:p>
        </p:txBody>
      </p:sp>
      <p:sp>
        <p:nvSpPr>
          <p:cNvPr id="16419" name="Rectangle 35"/>
          <p:cNvSpPr>
            <a:spLocks noChangeArrowheads="1"/>
          </p:cNvSpPr>
          <p:nvPr/>
        </p:nvSpPr>
        <p:spPr bwMode="auto">
          <a:xfrm>
            <a:off x="381000" y="2438400"/>
            <a:ext cx="6969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SubVI</a:t>
            </a:r>
          </a:p>
        </p:txBody>
      </p:sp>
      <p:sp>
        <p:nvSpPr>
          <p:cNvPr id="16420" name="Rectangle 36"/>
          <p:cNvSpPr>
            <a:spLocks noChangeArrowheads="1"/>
          </p:cNvSpPr>
          <p:nvPr/>
        </p:nvSpPr>
        <p:spPr bwMode="auto">
          <a:xfrm>
            <a:off x="381000" y="5203825"/>
            <a:ext cx="11239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While Loop</a:t>
            </a:r>
          </a:p>
          <a:p>
            <a:pPr algn="l" defTabSz="912813">
              <a:lnSpc>
                <a:spcPct val="90000"/>
              </a:lnSpc>
            </a:pPr>
            <a:r>
              <a:rPr lang="en-US" sz="1800">
                <a:solidFill>
                  <a:schemeClr val="tx1"/>
                </a:solidFill>
                <a:effectLst/>
                <a:latin typeface="Arial Narrow" charset="0"/>
              </a:rPr>
              <a:t>Structure</a:t>
            </a:r>
          </a:p>
        </p:txBody>
      </p:sp>
      <p:sp>
        <p:nvSpPr>
          <p:cNvPr id="16421" name="Rectangle 37"/>
          <p:cNvSpPr>
            <a:spLocks noChangeArrowheads="1"/>
          </p:cNvSpPr>
          <p:nvPr/>
        </p:nvSpPr>
        <p:spPr bwMode="auto">
          <a:xfrm>
            <a:off x="384175" y="1146175"/>
            <a:ext cx="12922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28" tIns="45964" rIns="91928" bIns="45964">
            <a:spAutoFit/>
          </a:bodyPr>
          <a:lstStyle/>
          <a:p>
            <a:pPr algn="l" defTabSz="912813">
              <a:lnSpc>
                <a:spcPct val="90000"/>
              </a:lnSpc>
            </a:pPr>
            <a:r>
              <a:rPr lang="en-US" sz="1800">
                <a:solidFill>
                  <a:schemeClr val="tx1"/>
                </a:solidFill>
                <a:effectLst/>
                <a:latin typeface="Arial Narrow" charset="0"/>
              </a:rPr>
              <a:t>Block Diagram Toolbar</a:t>
            </a:r>
            <a:endParaRPr lang="en-US" sz="2000">
              <a:solidFill>
                <a:schemeClr val="tx1"/>
              </a:solidFill>
              <a:effectLst/>
              <a:latin typeface="Arial Narrow" charset="0"/>
            </a:endParaRPr>
          </a:p>
        </p:txBody>
      </p:sp>
      <p:sp>
        <p:nvSpPr>
          <p:cNvPr id="16422" name="Rectangle 38"/>
          <p:cNvSpPr>
            <a:spLocks noChangeArrowheads="1"/>
          </p:cNvSpPr>
          <p:nvPr/>
        </p:nvSpPr>
        <p:spPr bwMode="auto">
          <a:xfrm>
            <a:off x="7932738" y="1676400"/>
            <a:ext cx="9048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Divide</a:t>
            </a:r>
          </a:p>
          <a:p>
            <a:pPr algn="l" defTabSz="912813">
              <a:lnSpc>
                <a:spcPct val="90000"/>
              </a:lnSpc>
            </a:pPr>
            <a:r>
              <a:rPr lang="en-US" sz="1800">
                <a:solidFill>
                  <a:schemeClr val="tx1"/>
                </a:solidFill>
                <a:effectLst/>
                <a:latin typeface="Arial Narrow" charset="0"/>
              </a:rPr>
              <a:t>Function</a:t>
            </a:r>
          </a:p>
        </p:txBody>
      </p:sp>
      <p:sp>
        <p:nvSpPr>
          <p:cNvPr id="16423" name="Rectangle 39"/>
          <p:cNvSpPr>
            <a:spLocks noChangeArrowheads="1"/>
          </p:cNvSpPr>
          <p:nvPr/>
        </p:nvSpPr>
        <p:spPr bwMode="auto">
          <a:xfrm>
            <a:off x="2757488" y="5245100"/>
            <a:ext cx="9366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Numeric </a:t>
            </a:r>
          </a:p>
          <a:p>
            <a:pPr algn="l" defTabSz="912813">
              <a:lnSpc>
                <a:spcPct val="90000"/>
              </a:lnSpc>
            </a:pPr>
            <a:r>
              <a:rPr lang="en-US" sz="1800">
                <a:solidFill>
                  <a:schemeClr val="tx1"/>
                </a:solidFill>
                <a:effectLst/>
                <a:latin typeface="Arial Narrow" charset="0"/>
              </a:rPr>
              <a:t>Constant</a:t>
            </a:r>
          </a:p>
        </p:txBody>
      </p:sp>
      <p:sp>
        <p:nvSpPr>
          <p:cNvPr id="16424" name="Line 40"/>
          <p:cNvSpPr>
            <a:spLocks noChangeShapeType="1"/>
          </p:cNvSpPr>
          <p:nvPr/>
        </p:nvSpPr>
        <p:spPr bwMode="auto">
          <a:xfrm flipV="1">
            <a:off x="1066800" y="2514600"/>
            <a:ext cx="762000" cy="7620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25" name="Line 41"/>
          <p:cNvSpPr>
            <a:spLocks noChangeShapeType="1"/>
          </p:cNvSpPr>
          <p:nvPr/>
        </p:nvSpPr>
        <p:spPr bwMode="auto">
          <a:xfrm>
            <a:off x="6645275" y="4365625"/>
            <a:ext cx="0" cy="83820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26" name="Line 42"/>
          <p:cNvSpPr>
            <a:spLocks noChangeShapeType="1"/>
          </p:cNvSpPr>
          <p:nvPr/>
        </p:nvSpPr>
        <p:spPr bwMode="auto">
          <a:xfrm flipV="1">
            <a:off x="3276600" y="4267200"/>
            <a:ext cx="533400" cy="99060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27" name="Line 43"/>
          <p:cNvSpPr>
            <a:spLocks noChangeShapeType="1"/>
          </p:cNvSpPr>
          <p:nvPr/>
        </p:nvSpPr>
        <p:spPr bwMode="auto">
          <a:xfrm flipV="1">
            <a:off x="1447800" y="4541838"/>
            <a:ext cx="1295400" cy="792162"/>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28" name="Line 44"/>
          <p:cNvSpPr>
            <a:spLocks noChangeShapeType="1"/>
          </p:cNvSpPr>
          <p:nvPr/>
        </p:nvSpPr>
        <p:spPr bwMode="auto">
          <a:xfrm>
            <a:off x="5032375" y="4419600"/>
            <a:ext cx="0" cy="83820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29" name="Line 45"/>
          <p:cNvSpPr>
            <a:spLocks noChangeShapeType="1"/>
          </p:cNvSpPr>
          <p:nvPr/>
        </p:nvSpPr>
        <p:spPr bwMode="auto">
          <a:xfrm>
            <a:off x="6324600" y="2743200"/>
            <a:ext cx="1600200" cy="511175"/>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0" name="Line 46"/>
          <p:cNvSpPr>
            <a:spLocks noChangeShapeType="1"/>
          </p:cNvSpPr>
          <p:nvPr/>
        </p:nvSpPr>
        <p:spPr bwMode="auto">
          <a:xfrm flipH="1" flipV="1">
            <a:off x="5867400" y="3505200"/>
            <a:ext cx="2057400" cy="60960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1" name="Rectangle 47"/>
          <p:cNvSpPr>
            <a:spLocks noChangeArrowheads="1"/>
          </p:cNvSpPr>
          <p:nvPr/>
        </p:nvSpPr>
        <p:spPr bwMode="auto">
          <a:xfrm>
            <a:off x="4657725" y="5245100"/>
            <a:ext cx="9048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Timing </a:t>
            </a:r>
          </a:p>
          <a:p>
            <a:pPr algn="l" defTabSz="912813">
              <a:lnSpc>
                <a:spcPct val="90000"/>
              </a:lnSpc>
            </a:pPr>
            <a:r>
              <a:rPr lang="en-US" sz="1800">
                <a:solidFill>
                  <a:schemeClr val="tx1"/>
                </a:solidFill>
                <a:effectLst/>
                <a:latin typeface="Arial Narrow" charset="0"/>
              </a:rPr>
              <a:t>Function</a:t>
            </a:r>
          </a:p>
        </p:txBody>
      </p:sp>
      <p:sp>
        <p:nvSpPr>
          <p:cNvPr id="16432" name="Line 48"/>
          <p:cNvSpPr>
            <a:spLocks noChangeShapeType="1"/>
          </p:cNvSpPr>
          <p:nvPr/>
        </p:nvSpPr>
        <p:spPr bwMode="auto">
          <a:xfrm flipV="1">
            <a:off x="4876800" y="1981200"/>
            <a:ext cx="3048000" cy="53340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3" name="Line 49"/>
          <p:cNvSpPr>
            <a:spLocks noChangeShapeType="1"/>
          </p:cNvSpPr>
          <p:nvPr/>
        </p:nvSpPr>
        <p:spPr bwMode="auto">
          <a:xfrm flipV="1">
            <a:off x="1219200" y="1828800"/>
            <a:ext cx="457200" cy="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4" name="Line 50"/>
          <p:cNvSpPr>
            <a:spLocks noChangeShapeType="1"/>
          </p:cNvSpPr>
          <p:nvPr/>
        </p:nvSpPr>
        <p:spPr bwMode="auto">
          <a:xfrm>
            <a:off x="1066800" y="2667000"/>
            <a:ext cx="1905000" cy="533400"/>
          </a:xfrm>
          <a:prstGeom prst="line">
            <a:avLst/>
          </a:prstGeom>
          <a:noFill/>
          <a:ln w="38100">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54" name="Rectangle 70"/>
          <p:cNvSpPr>
            <a:spLocks noChangeArrowheads="1"/>
          </p:cNvSpPr>
          <p:nvPr/>
        </p:nvSpPr>
        <p:spPr bwMode="auto">
          <a:xfrm>
            <a:off x="6264275" y="5257800"/>
            <a:ext cx="15843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928" tIns="45964" rIns="91928" bIns="45964">
            <a:spAutoFit/>
          </a:bodyPr>
          <a:lstStyle/>
          <a:p>
            <a:pPr algn="l" defTabSz="912813">
              <a:lnSpc>
                <a:spcPct val="90000"/>
              </a:lnSpc>
            </a:pPr>
            <a:r>
              <a:rPr lang="en-US" sz="1800">
                <a:solidFill>
                  <a:schemeClr val="tx1"/>
                </a:solidFill>
                <a:effectLst/>
                <a:latin typeface="Arial Narrow" charset="0"/>
              </a:rPr>
              <a:t>Boolean Control </a:t>
            </a:r>
            <a:br>
              <a:rPr lang="en-US" sz="1800">
                <a:solidFill>
                  <a:schemeClr val="tx1"/>
                </a:solidFill>
                <a:effectLst/>
                <a:latin typeface="Arial Narrow" charset="0"/>
              </a:rPr>
            </a:br>
            <a:r>
              <a:rPr lang="en-US" sz="1800">
                <a:solidFill>
                  <a:schemeClr val="tx1"/>
                </a:solidFill>
                <a:effectLst/>
                <a:latin typeface="Arial Narrow" charset="0"/>
              </a:rPr>
              <a:t>Terminal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19" name="Rectangle 23"/>
          <p:cNvSpPr>
            <a:spLocks noChangeArrowheads="1"/>
          </p:cNvSpPr>
          <p:nvPr/>
        </p:nvSpPr>
        <p:spPr bwMode="auto">
          <a:xfrm>
            <a:off x="381000" y="1524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eaLnBrk="1" hangingPunct="1"/>
            <a:r>
              <a:rPr lang="en-US" sz="3600" b="1">
                <a:solidFill>
                  <a:schemeClr val="tx1"/>
                </a:solidFill>
                <a:effectLst/>
                <a:latin typeface="Arial Narrow" charset="0"/>
              </a:rPr>
              <a:t>Express VIs, VIs and Functions</a:t>
            </a:r>
          </a:p>
        </p:txBody>
      </p:sp>
      <p:sp>
        <p:nvSpPr>
          <p:cNvPr id="336920" name="Rectangle 24"/>
          <p:cNvSpPr>
            <a:spLocks noChangeArrowheads="1"/>
          </p:cNvSpPr>
          <p:nvPr/>
        </p:nvSpPr>
        <p:spPr bwMode="auto">
          <a:xfrm>
            <a:off x="381000" y="11430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4625" indent="-174625" algn="l" eaLnBrk="1" hangingPunct="1">
              <a:spcBef>
                <a:spcPct val="20000"/>
              </a:spcBef>
              <a:buFontTx/>
              <a:buChar char="•"/>
            </a:pPr>
            <a:r>
              <a:rPr lang="en-US" sz="2800">
                <a:solidFill>
                  <a:schemeClr val="tx2"/>
                </a:solidFill>
                <a:effectLst/>
                <a:latin typeface="Arial Narrow" charset="0"/>
              </a:rPr>
              <a:t>Express VIs</a:t>
            </a:r>
            <a:r>
              <a:rPr lang="en-US" sz="2800">
                <a:solidFill>
                  <a:schemeClr val="tx1"/>
                </a:solidFill>
                <a:effectLst/>
                <a:latin typeface="Arial Narrow" charset="0"/>
              </a:rPr>
              <a:t>: interactive VIs with configurable dialog page</a:t>
            </a:r>
          </a:p>
          <a:p>
            <a:pPr marL="174625" indent="-174625" algn="l" eaLnBrk="1" hangingPunct="1">
              <a:spcBef>
                <a:spcPct val="20000"/>
              </a:spcBef>
              <a:buFontTx/>
              <a:buChar char="•"/>
            </a:pPr>
            <a:r>
              <a:rPr lang="en-US" sz="2800">
                <a:solidFill>
                  <a:schemeClr val="tx2"/>
                </a:solidFill>
                <a:effectLst/>
                <a:latin typeface="Arial Narrow" charset="0"/>
              </a:rPr>
              <a:t>Standard VIs</a:t>
            </a:r>
            <a:r>
              <a:rPr lang="en-US" sz="2800">
                <a:solidFill>
                  <a:schemeClr val="tx1"/>
                </a:solidFill>
                <a:effectLst/>
                <a:latin typeface="Arial Narrow" charset="0"/>
              </a:rPr>
              <a:t>: modularized VIs customized by wiring</a:t>
            </a:r>
          </a:p>
          <a:p>
            <a:pPr marL="174625" indent="-174625" algn="l" eaLnBrk="1" hangingPunct="1">
              <a:spcBef>
                <a:spcPct val="20000"/>
              </a:spcBef>
              <a:buFontTx/>
              <a:buChar char="•"/>
            </a:pPr>
            <a:r>
              <a:rPr lang="en-US" sz="2800">
                <a:solidFill>
                  <a:schemeClr val="tx2"/>
                </a:solidFill>
                <a:effectLst/>
                <a:latin typeface="Arial Narrow" charset="0"/>
              </a:rPr>
              <a:t>Functions:</a:t>
            </a:r>
            <a:r>
              <a:rPr lang="en-US" sz="2800">
                <a:solidFill>
                  <a:schemeClr val="tx1"/>
                </a:solidFill>
                <a:effectLst/>
                <a:latin typeface="Arial Narrow" charset="0"/>
              </a:rPr>
              <a:t> fundamental operating elements of </a:t>
            </a:r>
            <a:br>
              <a:rPr lang="en-US" sz="2800">
                <a:solidFill>
                  <a:schemeClr val="tx1"/>
                </a:solidFill>
                <a:effectLst/>
                <a:latin typeface="Arial Narrow" charset="0"/>
              </a:rPr>
            </a:br>
            <a:r>
              <a:rPr lang="en-US" sz="2800">
                <a:solidFill>
                  <a:schemeClr val="tx1"/>
                </a:solidFill>
                <a:effectLst/>
                <a:latin typeface="Arial Narrow" charset="0"/>
              </a:rPr>
              <a:t>LabVIEW; no front panel or block diagram</a:t>
            </a:r>
          </a:p>
        </p:txBody>
      </p:sp>
      <p:pic>
        <p:nvPicPr>
          <p:cNvPr id="33692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3203575"/>
            <a:ext cx="38227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6922" name="Picture 26"/>
          <p:cNvPicPr>
            <a:picLocks noChangeAspect="1" noChangeArrowheads="1"/>
          </p:cNvPicPr>
          <p:nvPr/>
        </p:nvPicPr>
        <p:blipFill>
          <a:blip r:embed="rId5">
            <a:extLst>
              <a:ext uri="{28A0092B-C50C-407E-A947-70E740481C1C}">
                <a14:useLocalDpi xmlns:a14="http://schemas.microsoft.com/office/drawing/2010/main" val="0"/>
              </a:ext>
            </a:extLst>
          </a:blip>
          <a:srcRect l="10605"/>
          <a:stretch>
            <a:fillRect/>
          </a:stretch>
        </p:blipFill>
        <p:spPr bwMode="auto">
          <a:xfrm>
            <a:off x="5321300" y="3454400"/>
            <a:ext cx="32131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36923" name="Object 27"/>
          <p:cNvGraphicFramePr>
            <a:graphicFrameLocks noChangeAspect="1"/>
          </p:cNvGraphicFramePr>
          <p:nvPr/>
        </p:nvGraphicFramePr>
        <p:xfrm>
          <a:off x="4787900" y="3582988"/>
          <a:ext cx="684213" cy="1522412"/>
        </p:xfrm>
        <a:graphic>
          <a:graphicData uri="http://schemas.openxmlformats.org/presentationml/2006/ole">
            <mc:AlternateContent xmlns:mc="http://schemas.openxmlformats.org/markup-compatibility/2006">
              <mc:Choice xmlns:v="urn:schemas-microsoft-com:vml" Requires="v">
                <p:oleObj spid="_x0000_s336928" name="Bitmap Image" r:id="rId6" imgW="923810" imgH="2057143" progId="Paint.Picture">
                  <p:embed/>
                </p:oleObj>
              </mc:Choice>
              <mc:Fallback>
                <p:oleObj name="Bitmap Image" r:id="rId6" imgW="923810" imgH="2057143" progId="Paint.Picture">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582988"/>
                        <a:ext cx="684213"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nvGraphicFramePr>
        <p:xfrm>
          <a:off x="7391400" y="2362200"/>
          <a:ext cx="762000" cy="609600"/>
        </p:xfrm>
        <a:graphic>
          <a:graphicData uri="http://schemas.openxmlformats.org/presentationml/2006/ole">
            <mc:AlternateContent xmlns:mc="http://schemas.openxmlformats.org/markup-compatibility/2006">
              <mc:Choice xmlns:v="urn:schemas-microsoft-com:vml" Requires="v">
                <p:oleObj spid="_x0000_s336929" name="Bitmap Image" r:id="rId8" imgW="476316" imgH="380852" progId="Paint.Picture">
                  <p:embed/>
                </p:oleObj>
              </mc:Choice>
              <mc:Fallback>
                <p:oleObj name="Bitmap Image" r:id="rId8" imgW="476316" imgH="380852" progId="Paint.Picture">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2362200"/>
                        <a:ext cx="76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6925" name="Text Box 29"/>
          <p:cNvSpPr txBox="1">
            <a:spLocks noChangeArrowheads="1"/>
          </p:cNvSpPr>
          <p:nvPr/>
        </p:nvSpPr>
        <p:spPr bwMode="auto">
          <a:xfrm>
            <a:off x="2133600" y="5546725"/>
            <a:ext cx="1447800" cy="396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chemeClr val="tx1"/>
                </a:solidFill>
                <a:effectLst>
                  <a:outerShdw blurRad="38100" dist="38100" dir="2700000" algn="tl">
                    <a:srgbClr val="DDDDDD"/>
                  </a:outerShdw>
                </a:effectLst>
              </a:rPr>
              <a:t>Express VI</a:t>
            </a:r>
          </a:p>
        </p:txBody>
      </p:sp>
      <p:sp>
        <p:nvSpPr>
          <p:cNvPr id="336926" name="Text Box 30"/>
          <p:cNvSpPr txBox="1">
            <a:spLocks noChangeArrowheads="1"/>
          </p:cNvSpPr>
          <p:nvPr/>
        </p:nvSpPr>
        <p:spPr bwMode="auto">
          <a:xfrm>
            <a:off x="6477000" y="5486400"/>
            <a:ext cx="1447800" cy="396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chemeClr val="tx1"/>
                </a:solidFill>
                <a:effectLst>
                  <a:outerShdw blurRad="38100" dist="38100" dir="2700000" algn="tl">
                    <a:srgbClr val="DDDDDD"/>
                  </a:outerShdw>
                </a:effectLst>
              </a:rPr>
              <a:t>Standard VI</a:t>
            </a:r>
          </a:p>
        </p:txBody>
      </p:sp>
      <p:sp>
        <p:nvSpPr>
          <p:cNvPr id="336927" name="Text Box 31"/>
          <p:cNvSpPr txBox="1">
            <a:spLocks noChangeArrowheads="1"/>
          </p:cNvSpPr>
          <p:nvPr/>
        </p:nvSpPr>
        <p:spPr bwMode="auto">
          <a:xfrm>
            <a:off x="6934200" y="2895600"/>
            <a:ext cx="1447800" cy="396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chemeClr val="tx1"/>
                </a:solidFill>
                <a:effectLst>
                  <a:outerShdw blurRad="38100" dist="38100" dir="2700000" algn="tl">
                    <a:srgbClr val="DDDDDD"/>
                  </a:outerShdw>
                </a:effectLst>
              </a:rPr>
              <a:t>Function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Controls and Functions Palettes</a:t>
            </a:r>
          </a:p>
        </p:txBody>
      </p:sp>
      <p:sp>
        <p:nvSpPr>
          <p:cNvPr id="22532" name="Rectangle 4"/>
          <p:cNvSpPr>
            <a:spLocks noChangeArrowheads="1"/>
          </p:cNvSpPr>
          <p:nvPr/>
        </p:nvSpPr>
        <p:spPr bwMode="auto">
          <a:xfrm>
            <a:off x="693738" y="1676400"/>
            <a:ext cx="3109912"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a:solidFill>
                  <a:schemeClr val="tx1"/>
                </a:solidFill>
                <a:effectLst/>
                <a:latin typeface="Arial" charset="0"/>
              </a:rPr>
              <a:t>   </a:t>
            </a:r>
            <a:r>
              <a:rPr lang="en-US" sz="2800" b="1">
                <a:solidFill>
                  <a:schemeClr val="tx1"/>
                </a:solidFill>
                <a:effectLst/>
                <a:latin typeface="Arial" charset="0"/>
              </a:rPr>
              <a:t>Controls Palette</a:t>
            </a:r>
          </a:p>
          <a:p>
            <a:pPr>
              <a:lnSpc>
                <a:spcPct val="85000"/>
              </a:lnSpc>
            </a:pPr>
            <a:r>
              <a:rPr lang="en-US" sz="2000" b="1">
                <a:solidFill>
                  <a:schemeClr val="tx1"/>
                </a:solidFill>
                <a:effectLst/>
                <a:latin typeface="Arial" charset="0"/>
              </a:rPr>
              <a:t>  (Front Panel Window)</a:t>
            </a:r>
          </a:p>
        </p:txBody>
      </p:sp>
      <p:sp>
        <p:nvSpPr>
          <p:cNvPr id="22533" name="Rectangle 5"/>
          <p:cNvSpPr>
            <a:spLocks noChangeArrowheads="1"/>
          </p:cNvSpPr>
          <p:nvPr/>
        </p:nvSpPr>
        <p:spPr bwMode="auto">
          <a:xfrm>
            <a:off x="4953000" y="3962400"/>
            <a:ext cx="318611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sz="2800" b="1">
                <a:solidFill>
                  <a:schemeClr val="tx1"/>
                </a:solidFill>
                <a:effectLst/>
                <a:latin typeface="Arial" charset="0"/>
              </a:rPr>
              <a:t>Functions Palette</a:t>
            </a:r>
          </a:p>
          <a:p>
            <a:pPr>
              <a:lnSpc>
                <a:spcPct val="85000"/>
              </a:lnSpc>
            </a:pPr>
            <a:r>
              <a:rPr lang="en-US" sz="2000" b="1">
                <a:solidFill>
                  <a:schemeClr val="tx1"/>
                </a:solidFill>
                <a:effectLst/>
                <a:latin typeface="Arial" charset="0"/>
              </a:rPr>
              <a:t> (Block Diagram Window)</a:t>
            </a:r>
          </a:p>
        </p:txBody>
      </p:sp>
      <p:pic>
        <p:nvPicPr>
          <p:cNvPr id="22541" name="Picture 1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3276600"/>
            <a:ext cx="4191000" cy="2241550"/>
          </a:xfrm>
          <a:noFill/>
          <a:ln/>
          <a:extLst>
            <a:ext uri="{91240B29-F687-4f45-9708-019B960494DF}">
              <a14:hiddenLine xmlns:a14="http://schemas.microsoft.com/office/drawing/2010/main" w="9525">
                <a:solidFill>
                  <a:srgbClr val="5E84B8"/>
                </a:solidFill>
                <a:miter lim="800000"/>
                <a:headEnd type="none" w="sm" len="sm"/>
                <a:tailEnd type="none" w="sm" len="sm"/>
              </a14:hiddenLine>
            </a:ext>
          </a:extLst>
        </p:spPr>
      </p:pic>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45720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3282950"/>
            <a:ext cx="3810000"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Operating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Positioning/Resizing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Labeling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Wiring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Shortcut Menu Tool</a:t>
            </a:r>
          </a:p>
        </p:txBody>
      </p:sp>
      <p:pic>
        <p:nvPicPr>
          <p:cNvPr id="2150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19600"/>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8" name="Rectangle 4"/>
          <p:cNvSpPr>
            <a:spLocks noChangeArrowheads="1"/>
          </p:cNvSpPr>
          <p:nvPr/>
        </p:nvSpPr>
        <p:spPr bwMode="auto">
          <a:xfrm>
            <a:off x="520700" y="4349750"/>
            <a:ext cx="38290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285750" indent="-285750" algn="l">
              <a:lnSpc>
                <a:spcPct val="160000"/>
              </a:lnSpc>
              <a:spcBef>
                <a:spcPct val="30000"/>
              </a:spcBef>
            </a:pPr>
            <a:endParaRPr lang="en-US" sz="1800" b="1">
              <a:solidFill>
                <a:schemeClr val="tx1"/>
              </a:solidFill>
              <a:effectLst/>
              <a:latin typeface="Arial" charset="0"/>
            </a:endParaRPr>
          </a:p>
          <a:p>
            <a:pPr marL="285750" indent="-285750" algn="l">
              <a:lnSpc>
                <a:spcPct val="160000"/>
              </a:lnSpc>
              <a:spcBef>
                <a:spcPct val="30000"/>
              </a:spcBef>
            </a:pPr>
            <a:endParaRPr lang="en-US" sz="1800" b="1">
              <a:solidFill>
                <a:schemeClr val="tx1"/>
              </a:solidFill>
              <a:effectLst/>
              <a:latin typeface="Arial" charset="0"/>
            </a:endParaRPr>
          </a:p>
        </p:txBody>
      </p:sp>
      <p:sp>
        <p:nvSpPr>
          <p:cNvPr id="21509" name="Rectangle 5"/>
          <p:cNvSpPr>
            <a:spLocks noChangeArrowheads="1"/>
          </p:cNvSpPr>
          <p:nvPr/>
        </p:nvSpPr>
        <p:spPr bwMode="auto">
          <a:xfrm>
            <a:off x="1554163" y="1125538"/>
            <a:ext cx="495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285750" indent="-285750" algn="l">
              <a:buFontTx/>
              <a:buChar char="•"/>
            </a:pPr>
            <a:r>
              <a:rPr lang="en-US" b="1">
                <a:solidFill>
                  <a:schemeClr val="tx1"/>
                </a:solidFill>
                <a:effectLst/>
                <a:latin typeface="Arial" charset="0"/>
              </a:rPr>
              <a:t>Floating Palette</a:t>
            </a:r>
          </a:p>
          <a:p>
            <a:pPr marL="285750" indent="-285750" algn="l">
              <a:buFontTx/>
              <a:buChar char="•"/>
            </a:pPr>
            <a:r>
              <a:rPr lang="en-US" b="1">
                <a:solidFill>
                  <a:schemeClr val="tx1"/>
                </a:solidFill>
                <a:effectLst/>
                <a:latin typeface="Arial" charset="0"/>
              </a:rPr>
              <a:t>Used to operate and modify front panel and block diagram objects.</a:t>
            </a:r>
          </a:p>
        </p:txBody>
      </p:sp>
      <p:graphicFrame>
        <p:nvGraphicFramePr>
          <p:cNvPr id="21511" name="Object 7"/>
          <p:cNvGraphicFramePr>
            <a:graphicFrameLocks/>
          </p:cNvGraphicFramePr>
          <p:nvPr/>
        </p:nvGraphicFramePr>
        <p:xfrm>
          <a:off x="762000" y="3352800"/>
          <a:ext cx="363538" cy="363538"/>
        </p:xfrm>
        <a:graphic>
          <a:graphicData uri="http://schemas.openxmlformats.org/presentationml/2006/ole">
            <mc:AlternateContent xmlns:mc="http://schemas.openxmlformats.org/markup-compatibility/2006">
              <mc:Choice xmlns:v="urn:schemas-microsoft-com:vml" Requires="v">
                <p:oleObj spid="_x0000_s21530" name="Bitmap Image" r:id="rId5" imgW="181096" imgH="181096" progId="Paint.Picture">
                  <p:embed/>
                </p:oleObj>
              </mc:Choice>
              <mc:Fallback>
                <p:oleObj name="Bitmap Image" r:id="rId5" imgW="181096" imgH="181096" progId="Paint.Picture">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352800"/>
                        <a:ext cx="3635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2" name="Object 8"/>
          <p:cNvGraphicFramePr>
            <a:graphicFrameLocks/>
          </p:cNvGraphicFramePr>
          <p:nvPr/>
        </p:nvGraphicFramePr>
        <p:xfrm>
          <a:off x="762000" y="3883025"/>
          <a:ext cx="327025" cy="384175"/>
        </p:xfrm>
        <a:graphic>
          <a:graphicData uri="http://schemas.openxmlformats.org/presentationml/2006/ole">
            <mc:AlternateContent xmlns:mc="http://schemas.openxmlformats.org/markup-compatibility/2006">
              <mc:Choice xmlns:v="urn:schemas-microsoft-com:vml" Requires="v">
                <p:oleObj spid="_x0000_s21531" name="Bitmap Image" r:id="rId7" imgW="230040" imgH="269640" progId="Paint.Picture">
                  <p:embed/>
                </p:oleObj>
              </mc:Choice>
              <mc:Fallback>
                <p:oleObj name="Bitmap Image" r:id="rId7" imgW="230040" imgH="269640" progId="Paint.Picture">
                  <p:embed/>
                  <p:pic>
                    <p:nvPicPr>
                      <p:cNvPr id="0" name="Objec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883025"/>
                        <a:ext cx="3270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3" name="Object 9"/>
          <p:cNvGraphicFramePr>
            <a:graphicFrameLocks/>
          </p:cNvGraphicFramePr>
          <p:nvPr/>
        </p:nvGraphicFramePr>
        <p:xfrm>
          <a:off x="762000" y="4419600"/>
          <a:ext cx="338138" cy="330200"/>
        </p:xfrm>
        <a:graphic>
          <a:graphicData uri="http://schemas.openxmlformats.org/presentationml/2006/ole">
            <mc:AlternateContent xmlns:mc="http://schemas.openxmlformats.org/markup-compatibility/2006">
              <mc:Choice xmlns:v="urn:schemas-microsoft-com:vml" Requires="v">
                <p:oleObj spid="_x0000_s21532" name="Bitmap Image" r:id="rId9" imgW="296640" imgH="288720" progId="Paint.Picture">
                  <p:embed/>
                </p:oleObj>
              </mc:Choice>
              <mc:Fallback>
                <p:oleObj name="Bitmap Image" r:id="rId9" imgW="296640" imgH="288720" progId="Paint.Picture">
                  <p:embed/>
                  <p:pic>
                    <p:nvPicPr>
                      <p:cNvPr id="0" name="Object 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419600"/>
                        <a:ext cx="3381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4" name="Object 10"/>
          <p:cNvGraphicFramePr>
            <a:graphicFrameLocks/>
          </p:cNvGraphicFramePr>
          <p:nvPr/>
        </p:nvGraphicFramePr>
        <p:xfrm>
          <a:off x="762000" y="4941888"/>
          <a:ext cx="401638" cy="392112"/>
        </p:xfrm>
        <a:graphic>
          <a:graphicData uri="http://schemas.openxmlformats.org/presentationml/2006/ole">
            <mc:AlternateContent xmlns:mc="http://schemas.openxmlformats.org/markup-compatibility/2006">
              <mc:Choice xmlns:v="urn:schemas-microsoft-com:vml" Requires="v">
                <p:oleObj spid="_x0000_s21533" name="Bitmap Image" r:id="rId11" imgW="296640" imgH="288720" progId="Paint.Picture">
                  <p:embed/>
                </p:oleObj>
              </mc:Choice>
              <mc:Fallback>
                <p:oleObj name="Bitmap Image" r:id="rId11" imgW="296640" imgH="288720" progId="Paint.Picture">
                  <p:embed/>
                  <p:pic>
                    <p:nvPicPr>
                      <p:cNvPr id="0" name="Object 1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941888"/>
                        <a:ext cx="401638"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5" name="Object 11"/>
          <p:cNvGraphicFramePr>
            <a:graphicFrameLocks/>
          </p:cNvGraphicFramePr>
          <p:nvPr/>
        </p:nvGraphicFramePr>
        <p:xfrm>
          <a:off x="762000" y="5486400"/>
          <a:ext cx="377825" cy="368300"/>
        </p:xfrm>
        <a:graphic>
          <a:graphicData uri="http://schemas.openxmlformats.org/presentationml/2006/ole">
            <mc:AlternateContent xmlns:mc="http://schemas.openxmlformats.org/markup-compatibility/2006">
              <mc:Choice xmlns:v="urn:schemas-microsoft-com:vml" Requires="v">
                <p:oleObj spid="_x0000_s21534" name="Bitmap Image" r:id="rId13" imgW="296640" imgH="288720" progId="Paint.Picture">
                  <p:embed/>
                </p:oleObj>
              </mc:Choice>
              <mc:Fallback>
                <p:oleObj name="Bitmap Image" r:id="rId13" imgW="296640" imgH="288720" progId="Paint.Picture">
                  <p:embed/>
                  <p:pic>
                    <p:nvPicPr>
                      <p:cNvPr id="0" name="Object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486400"/>
                        <a:ext cx="377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6" name="Object 12"/>
          <p:cNvGraphicFramePr>
            <a:graphicFrameLocks/>
          </p:cNvGraphicFramePr>
          <p:nvPr/>
        </p:nvGraphicFramePr>
        <p:xfrm>
          <a:off x="4953000" y="3371850"/>
          <a:ext cx="390525" cy="390525"/>
        </p:xfrm>
        <a:graphic>
          <a:graphicData uri="http://schemas.openxmlformats.org/presentationml/2006/ole">
            <mc:AlternateContent xmlns:mc="http://schemas.openxmlformats.org/markup-compatibility/2006">
              <mc:Choice xmlns:v="urn:schemas-microsoft-com:vml" Requires="v">
                <p:oleObj spid="_x0000_s21535" name="Bitmap Image" r:id="rId15" imgW="296640" imgH="296640" progId="Paint.Picture">
                  <p:embed/>
                </p:oleObj>
              </mc:Choice>
              <mc:Fallback>
                <p:oleObj name="Bitmap Image" r:id="rId15" imgW="296640" imgH="296640" progId="Paint.Picture">
                  <p:embed/>
                  <p:pic>
                    <p:nvPicPr>
                      <p:cNvPr id="0" name="Object 1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371850"/>
                        <a:ext cx="39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7" name="Object 13"/>
          <p:cNvGraphicFramePr>
            <a:graphicFrameLocks/>
          </p:cNvGraphicFramePr>
          <p:nvPr/>
        </p:nvGraphicFramePr>
        <p:xfrm>
          <a:off x="4989513" y="3981450"/>
          <a:ext cx="371475" cy="357188"/>
        </p:xfrm>
        <a:graphic>
          <a:graphicData uri="http://schemas.openxmlformats.org/presentationml/2006/ole">
            <mc:AlternateContent xmlns:mc="http://schemas.openxmlformats.org/markup-compatibility/2006">
              <mc:Choice xmlns:v="urn:schemas-microsoft-com:vml" Requires="v">
                <p:oleObj spid="_x0000_s21536" name="Bitmap Image" r:id="rId17" imgW="288720" imgH="277560" progId="Paint.Picture">
                  <p:embed/>
                </p:oleObj>
              </mc:Choice>
              <mc:Fallback>
                <p:oleObj name="Bitmap Image" r:id="rId17" imgW="288720" imgH="277560" progId="Paint.Picture">
                  <p:embed/>
                  <p:pic>
                    <p:nvPicPr>
                      <p:cNvPr id="0" name="Object 1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89513" y="3981450"/>
                        <a:ext cx="3714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8" name="Object 14"/>
          <p:cNvGraphicFramePr>
            <a:graphicFrameLocks/>
          </p:cNvGraphicFramePr>
          <p:nvPr/>
        </p:nvGraphicFramePr>
        <p:xfrm>
          <a:off x="4953000" y="4441825"/>
          <a:ext cx="379413" cy="301625"/>
        </p:xfrm>
        <a:graphic>
          <a:graphicData uri="http://schemas.openxmlformats.org/presentationml/2006/ole">
            <mc:AlternateContent xmlns:mc="http://schemas.openxmlformats.org/markup-compatibility/2006">
              <mc:Choice xmlns:v="urn:schemas-microsoft-com:vml" Requires="v">
                <p:oleObj spid="_x0000_s21537" name="Bitmap Image" r:id="rId19" imgW="288720" imgH="230040" progId="Paint.Picture">
                  <p:embed/>
                </p:oleObj>
              </mc:Choice>
              <mc:Fallback>
                <p:oleObj name="Bitmap Image" r:id="rId19" imgW="288720" imgH="230040" progId="Paint.Picture">
                  <p:embed/>
                  <p:pic>
                    <p:nvPicPr>
                      <p:cNvPr id="0" name="Object 14"/>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3000" y="4441825"/>
                        <a:ext cx="3794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9" name="Object 15"/>
          <p:cNvGraphicFramePr>
            <a:graphicFrameLocks/>
          </p:cNvGraphicFramePr>
          <p:nvPr/>
        </p:nvGraphicFramePr>
        <p:xfrm>
          <a:off x="4959350" y="4895850"/>
          <a:ext cx="349250" cy="339725"/>
        </p:xfrm>
        <a:graphic>
          <a:graphicData uri="http://schemas.openxmlformats.org/presentationml/2006/ole">
            <mc:AlternateContent xmlns:mc="http://schemas.openxmlformats.org/markup-compatibility/2006">
              <mc:Choice xmlns:v="urn:schemas-microsoft-com:vml" Requires="v">
                <p:oleObj spid="_x0000_s21538" name="Bitmap Image" r:id="rId21" imgW="296640" imgH="288720" progId="Paint.Picture">
                  <p:embed/>
                </p:oleObj>
              </mc:Choice>
              <mc:Fallback>
                <p:oleObj name="Bitmap Image" r:id="rId21" imgW="296640" imgH="288720" progId="Paint.Picture">
                  <p:embed/>
                  <p:pic>
                    <p:nvPicPr>
                      <p:cNvPr id="0" name="Object 1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59350" y="4895850"/>
                        <a:ext cx="349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20" name="Object 16"/>
          <p:cNvGraphicFramePr>
            <a:graphicFrameLocks/>
          </p:cNvGraphicFramePr>
          <p:nvPr/>
        </p:nvGraphicFramePr>
        <p:xfrm>
          <a:off x="4572000" y="5330825"/>
          <a:ext cx="784225" cy="479425"/>
        </p:xfrm>
        <a:graphic>
          <a:graphicData uri="http://schemas.openxmlformats.org/presentationml/2006/ole">
            <mc:AlternateContent xmlns:mc="http://schemas.openxmlformats.org/markup-compatibility/2006">
              <mc:Choice xmlns:v="urn:schemas-microsoft-com:vml" Requires="v">
                <p:oleObj spid="_x0000_s21539" name="Bitmap Image" r:id="rId23" imgW="706320" imgH="431640" progId="Paint.Picture">
                  <p:embed/>
                </p:oleObj>
              </mc:Choice>
              <mc:Fallback>
                <p:oleObj name="Bitmap Image" r:id="rId23" imgW="706320" imgH="431640" progId="Paint.Picture">
                  <p:embed/>
                  <p:pic>
                    <p:nvPicPr>
                      <p:cNvPr id="0" name="Object 1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2000" y="5330825"/>
                        <a:ext cx="7842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521" name="Rectangle 17"/>
          <p:cNvSpPr>
            <a:spLocks noChangeArrowheads="1"/>
          </p:cNvSpPr>
          <p:nvPr/>
        </p:nvSpPr>
        <p:spPr bwMode="auto">
          <a:xfrm>
            <a:off x="5334000" y="3225800"/>
            <a:ext cx="3810000"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Scrolling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Breakpoint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Probe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Color Copy Tool</a:t>
            </a:r>
          </a:p>
          <a:p>
            <a:pPr marL="346075" indent="-346075" algn="l" defTabSz="915988">
              <a:lnSpc>
                <a:spcPct val="150000"/>
              </a:lnSpc>
              <a:spcBef>
                <a:spcPct val="20000"/>
              </a:spcBef>
              <a:buFont typeface="Webdings" charset="0"/>
              <a:buNone/>
            </a:pPr>
            <a:r>
              <a:rPr lang="en-US" sz="2000" b="1">
                <a:solidFill>
                  <a:schemeClr val="tx1"/>
                </a:solidFill>
                <a:effectLst/>
                <a:latin typeface="Arial" charset="0"/>
              </a:rPr>
              <a:t>Coloring Tool</a:t>
            </a:r>
          </a:p>
        </p:txBody>
      </p:sp>
      <p:sp>
        <p:nvSpPr>
          <p:cNvPr id="21522" name="Rectangle 18"/>
          <p:cNvSpPr>
            <a:spLocks noGrp="1" noChangeArrowheads="1"/>
          </p:cNvSpPr>
          <p:nvPr>
            <p:ph type="title" idx="4294967295"/>
          </p:nvPr>
        </p:nvSpPr>
        <p:spPr>
          <a:xfrm>
            <a:off x="365125" y="209550"/>
            <a:ext cx="6934200" cy="914400"/>
          </a:xfrm>
        </p:spPr>
        <p:txBody>
          <a:bodyPr/>
          <a:lstStyle/>
          <a:p>
            <a:r>
              <a:rPr lang="en-US"/>
              <a:t>Tools Palette</a:t>
            </a:r>
          </a:p>
        </p:txBody>
      </p:sp>
      <p:pic>
        <p:nvPicPr>
          <p:cNvPr id="21525"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9750" y="971550"/>
            <a:ext cx="822325" cy="167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28" name="Picture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05175" y="2782888"/>
            <a:ext cx="1112838" cy="3381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29" name="Text Box 25"/>
          <p:cNvSpPr txBox="1">
            <a:spLocks noChangeArrowheads="1"/>
          </p:cNvSpPr>
          <p:nvPr/>
        </p:nvSpPr>
        <p:spPr bwMode="auto">
          <a:xfrm>
            <a:off x="4640263" y="2749550"/>
            <a:ext cx="3230562" cy="396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tx1"/>
                </a:solidFill>
                <a:effectLst/>
                <a:latin typeface="Arial" charset="0"/>
              </a:rPr>
              <a:t>Automatic Selection Tool</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ppt2002MasterBlue">
  <a:themeElements>
    <a:clrScheme name="">
      <a:dk1>
        <a:srgbClr val="000000"/>
      </a:dk1>
      <a:lt1>
        <a:srgbClr val="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NIppt2002MasterBlu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outerShdw blurRad="38100" dist="38100" dir="2700000" algn="tl">
                <a:srgbClr val="000000">
                  <a:alpha val="43137"/>
                </a:srgbClr>
              </a:outerShdw>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outerShdw blurRad="38100" dist="38100" dir="2700000" algn="tl">
                <a:srgbClr val="000000">
                  <a:alpha val="43137"/>
                </a:srgbClr>
              </a:outerShdw>
            </a:effectLst>
            <a:latin typeface="Times New Roman" charset="0"/>
            <a:ea typeface="ＭＳ Ｐゴシック" charset="0"/>
          </a:defRPr>
        </a:defPPr>
      </a:lstStyle>
    </a:lnDef>
  </a:objectDefaults>
  <a:extraClrSchemeLst>
    <a:extraClrScheme>
      <a:clrScheme name="NIppt2002MasterBlue 1">
        <a:dk1>
          <a:srgbClr val="000000"/>
        </a:dk1>
        <a:lt1>
          <a:srgbClr val="FFFFFF"/>
        </a:lt1>
        <a:dk2>
          <a:srgbClr val="A2BBDA"/>
        </a:dk2>
        <a:lt2>
          <a:srgbClr val="B5BABD"/>
        </a:lt2>
        <a:accent1>
          <a:srgbClr val="B3B58F"/>
        </a:accent1>
        <a:accent2>
          <a:srgbClr val="565D24"/>
        </a:accent2>
        <a:accent3>
          <a:srgbClr val="FFFFFF"/>
        </a:accent3>
        <a:accent4>
          <a:srgbClr val="000000"/>
        </a:accent4>
        <a:accent5>
          <a:srgbClr val="D6D7C6"/>
        </a:accent5>
        <a:accent6>
          <a:srgbClr val="4D5320"/>
        </a:accent6>
        <a:hlink>
          <a:srgbClr val="ECB105"/>
        </a:hlink>
        <a:folHlink>
          <a:srgbClr val="7B46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11296</TotalTime>
  <Words>9326</Words>
  <Application>Microsoft Macintosh PowerPoint</Application>
  <PresentationFormat>On-screen Show (4:3)</PresentationFormat>
  <Paragraphs>607</Paragraphs>
  <Slides>55</Slides>
  <Notes>55</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5" baseType="lpstr">
      <vt:lpstr>Times New Roman</vt:lpstr>
      <vt:lpstr>Arial Narrow</vt:lpstr>
      <vt:lpstr>Times</vt:lpstr>
      <vt:lpstr>Arial</vt:lpstr>
      <vt:lpstr>Webdings</vt:lpstr>
      <vt:lpstr>Wingdings</vt:lpstr>
      <vt:lpstr>Helvetica</vt:lpstr>
      <vt:lpstr>NIppt2002MasterBlue</vt:lpstr>
      <vt:lpstr>Bitmap Image</vt:lpstr>
      <vt:lpstr>Adobe Photoshop Image</vt:lpstr>
      <vt:lpstr>Virtual Instrumentation With LabVIEW</vt:lpstr>
      <vt:lpstr>Course Goals</vt:lpstr>
      <vt:lpstr>Section I</vt:lpstr>
      <vt:lpstr>LabVIEW Programs Are Called Virtual Instruments (VIs)</vt:lpstr>
      <vt:lpstr>VI Front Panel</vt:lpstr>
      <vt:lpstr>VI Block Diagram</vt:lpstr>
      <vt:lpstr>PowerPoint Presentation</vt:lpstr>
      <vt:lpstr>Controls and Functions Palettes</vt:lpstr>
      <vt:lpstr>Tools Palette</vt:lpstr>
      <vt:lpstr>Status Toolbar</vt:lpstr>
      <vt:lpstr>PowerPoint Presentation</vt:lpstr>
      <vt:lpstr>Open and Run a Virtual Instrument</vt:lpstr>
      <vt:lpstr>Creating a VI</vt:lpstr>
      <vt:lpstr>Creating a VI – Block Diagram</vt:lpstr>
      <vt:lpstr>Wiring Tips – Block Diagram</vt:lpstr>
      <vt:lpstr>PowerPoint Presentation</vt:lpstr>
      <vt:lpstr>PowerPoint Presentation</vt:lpstr>
      <vt:lpstr>Help Options</vt:lpstr>
      <vt:lpstr>PowerPoint Presentation</vt:lpstr>
      <vt:lpstr>Exercise 1 - Convert °C to °F</vt:lpstr>
      <vt:lpstr>Debugging Techniques</vt:lpstr>
      <vt:lpstr>Section II – SubVIs</vt:lpstr>
      <vt:lpstr>Block Diagram Nodes</vt:lpstr>
      <vt:lpstr>SubVIs</vt:lpstr>
      <vt:lpstr>Icon and Connector</vt:lpstr>
      <vt:lpstr>SubVIs</vt:lpstr>
      <vt:lpstr>Steps to Create a SubVI</vt:lpstr>
      <vt:lpstr>Create the Icon</vt:lpstr>
      <vt:lpstr>Create the Connector</vt:lpstr>
      <vt:lpstr>Assign Terminals</vt:lpstr>
      <vt:lpstr>Save The VI</vt:lpstr>
      <vt:lpstr>Insert the SubVI into a Top Level VI</vt:lpstr>
      <vt:lpstr>Tips for Working in LabVIEW</vt:lpstr>
      <vt:lpstr>Section III – Data Acquisition</vt:lpstr>
      <vt:lpstr>DAQ – Data Acquisition</vt:lpstr>
      <vt:lpstr>Data Acquisition Terminology</vt:lpstr>
      <vt:lpstr>PowerPoint Presentation</vt:lpstr>
      <vt:lpstr>Hardware Connections</vt:lpstr>
      <vt:lpstr>Exercise 2 – Simple Data Acquisition</vt:lpstr>
      <vt:lpstr>PowerPoint Presentation</vt:lpstr>
      <vt:lpstr>Section IV – Loops and Charts</vt:lpstr>
      <vt:lpstr>Loops</vt:lpstr>
      <vt:lpstr>PowerPoint Presentation</vt:lpstr>
      <vt:lpstr>Charts</vt:lpstr>
      <vt:lpstr>Wiring Data into Charts</vt:lpstr>
      <vt:lpstr>Exercise 3 – Using loops </vt:lpstr>
      <vt:lpstr>Section V – Arrays &amp; File I/O</vt:lpstr>
      <vt:lpstr>Adding an Array to the Front Panel</vt:lpstr>
      <vt:lpstr>Adding an Array (cont.)</vt:lpstr>
      <vt:lpstr>Creating an Array with a Loop</vt:lpstr>
      <vt:lpstr>Creating 2D Arrays</vt:lpstr>
      <vt:lpstr>File I/O</vt:lpstr>
      <vt:lpstr>Write LabVIEW Measurement File</vt:lpstr>
      <vt:lpstr>Exercise 4 – Analyzing and Logging Data</vt:lpstr>
      <vt:lpstr>Where Do I Go From Here?</vt:lpstr>
    </vt:vector>
  </TitlesOfParts>
  <Company>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macm</dc:creator>
  <cp:lastModifiedBy>I.N.F.N. - Sezione di Trieste</cp:lastModifiedBy>
  <cp:revision>160</cp:revision>
  <dcterms:created xsi:type="dcterms:W3CDTF">2001-05-03T20:05:33Z</dcterms:created>
  <dcterms:modified xsi:type="dcterms:W3CDTF">2014-03-14T12:04:04Z</dcterms:modified>
</cp:coreProperties>
</file>