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3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9" r:id="rId9"/>
    <p:sldId id="280" r:id="rId10"/>
    <p:sldId id="281" r:id="rId11"/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0" autoAdjust="0"/>
    <p:restoredTop sz="94737" autoAdjust="0"/>
  </p:normalViewPr>
  <p:slideViewPr>
    <p:cSldViewPr>
      <p:cViewPr varScale="1">
        <p:scale>
          <a:sx n="105" d="100"/>
          <a:sy n="105" d="100"/>
        </p:scale>
        <p:origin x="-108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ichael%20Steele\My%20Documents\Georgia%20Tech\Mechatronics\ADC_F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volts</c:v>
          </c:tx>
          <c:invertIfNegative val="0"/>
          <c:cat>
            <c:numRef>
              <c:f>Sheet1!$B$7:$B$14</c:f>
              <c:numCache>
                <c:formatCode>General</c:formatCode>
                <c:ptCount val="8"/>
                <c:pt idx="0">
                  <c:v>7.0</c:v>
                </c:pt>
                <c:pt idx="1">
                  <c:v>6.0</c:v>
                </c:pt>
                <c:pt idx="2">
                  <c:v>5.0</c:v>
                </c:pt>
                <c:pt idx="3">
                  <c:v>4.0</c:v>
                </c:pt>
                <c:pt idx="4">
                  <c:v>3.0</c:v>
                </c:pt>
                <c:pt idx="5">
                  <c:v>2.0</c:v>
                </c:pt>
                <c:pt idx="6">
                  <c:v>1.0</c:v>
                </c:pt>
                <c:pt idx="7">
                  <c:v>0.0</c:v>
                </c:pt>
              </c:numCache>
            </c:numRef>
          </c:cat>
          <c:val>
            <c:numRef>
              <c:f>Sheet1!$C$7:$C$14</c:f>
              <c:numCache>
                <c:formatCode>General</c:formatCode>
                <c:ptCount val="8"/>
                <c:pt idx="0">
                  <c:v>0.5</c:v>
                </c:pt>
                <c:pt idx="1">
                  <c:v>0.75</c:v>
                </c:pt>
                <c:pt idx="2">
                  <c:v>0.875</c:v>
                </c:pt>
                <c:pt idx="3">
                  <c:v>0.8125</c:v>
                </c:pt>
                <c:pt idx="4">
                  <c:v>0.78125</c:v>
                </c:pt>
                <c:pt idx="5">
                  <c:v>0.765625000000001</c:v>
                </c:pt>
                <c:pt idx="6">
                  <c:v>0.7578125</c:v>
                </c:pt>
                <c:pt idx="7">
                  <c:v>0.76171875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4574552"/>
        <c:axId val="2074577496"/>
      </c:barChart>
      <c:catAx>
        <c:axId val="2074574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74577496"/>
        <c:crosses val="autoZero"/>
        <c:auto val="1"/>
        <c:lblAlgn val="ctr"/>
        <c:lblOffset val="100"/>
        <c:noMultiLvlLbl val="0"/>
      </c:catAx>
      <c:valAx>
        <c:axId val="2074577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74574552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4B0D81B-594B-4815-A9D4-57F349F2C1BD}" type="datetimeFigureOut">
              <a:rPr lang="en-US"/>
              <a:pPr/>
              <a:t>5/3/15</a:t>
            </a:fld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BE66DF0-0C61-422E-BA06-6B17542175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78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Relationship Id="rId3" Type="http://schemas.openxmlformats.org/officeDocument/2006/relationships/hyperlink" Target="http://www.acclivities.com/images/clip_image007.gif" TargetMode="Externa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Relationship Id="rId3" Type="http://schemas.openxmlformats.org/officeDocument/2006/relationships/hyperlink" Target="http://www.maxim-ic.com/app-notes/index.mvp/id/1041" TargetMode="Externa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a system that can produce many different values.</a:t>
            </a:r>
          </a:p>
          <a:p>
            <a:r>
              <a:rPr lang="en-US"/>
              <a:t>Voltmeter, thermometer, spedometer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Value of Digital system is taken at determined times, time samples Ts.  Use Nyquist Theorem, fs&gt;2*fmax;sampling frequency should be 2 times the max frequency of the analog output.</a:t>
            </a:r>
          </a:p>
          <a:p>
            <a:r>
              <a:rPr lang="en-US"/>
              <a:t>Quantification: Assigning of input to relative output state. Break up based on number of possible states determined by number of bits for the ADC.</a:t>
            </a:r>
          </a:p>
          <a:p>
            <a:r>
              <a:rPr lang="en-US"/>
              <a:t>In this example, since there are 8 states, it is a 3 bit ADC.</a:t>
            </a:r>
          </a:p>
          <a:p>
            <a:r>
              <a:rPr lang="en-US"/>
              <a:t>Encoding is changing the output state to it’s binary equivalent so that it can be used by the computer/circuit.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Accuracy- higher sampling rate will increase the number of time intervals and resolution will get the output value closer to the analog value.</a:t>
            </a:r>
          </a:p>
          <a:p>
            <a:r>
              <a:rPr lang="en-US"/>
              <a:t>Speed – varies by type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Image: </a:t>
            </a:r>
            <a:r>
              <a:rPr lang="en-US">
                <a:hlinkClick r:id="rId3"/>
              </a:rPr>
              <a:t>http://www.acclivities.com/images/clip_image007.gif</a:t>
            </a:r>
            <a:r>
              <a:rPr lang="en-US"/>
              <a:t> </a:t>
            </a:r>
          </a:p>
          <a:p>
            <a:r>
              <a:rPr lang="en-US"/>
              <a:t>Comparator connected to logic switch to encode. Direct conversion ADC.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http://fs6.depauw.edu:50080/~akomives/DUNPLweb/summer03/orlayposter.ppt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http://www.maxim-ic.com/app-notes/index.mvp/id/1041</a:t>
            </a: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“Because the approximations are successive (not simultaneous), the conversion takes one clock-cycle for each bit of resolution desired. The clock frequency must be equal to the sampling frequency multiplied by the number of bits of resolution desired “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277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277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7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77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77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7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77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7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278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F0C9092-A07F-4532-AC9C-699D3BAB9108}" type="datetimeFigureOut">
              <a:rPr lang="en-US"/>
              <a:pPr/>
              <a:t>5/3/15</a:t>
            </a:fld>
            <a:endParaRPr lang="en-US"/>
          </a:p>
        </p:txBody>
      </p:sp>
      <p:sp>
        <p:nvSpPr>
          <p:cNvPr id="3278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278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3D1E985-E7F7-4F94-B324-258A40315E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71FD9F-BF1E-45E7-BCF5-464A86DED858}" type="datetimeFigureOut">
              <a:rPr lang="en-US"/>
              <a:pPr/>
              <a:t>5/3/15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03A79-72E4-49C5-8132-9AD276A7B0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4094C9-ADEF-4A91-8C33-FD1F3F4EEE63}" type="datetimeFigureOut">
              <a:rPr lang="en-US"/>
              <a:pPr/>
              <a:t>5/3/15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04164-942F-4BE5-95D3-31C95A8380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359F5B-F8E0-4EBC-B116-EC4C4C07C8AE}" type="datetimeFigureOut">
              <a:rPr lang="en-US"/>
              <a:pPr/>
              <a:t>5/3/15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2A845-F84E-400F-9D91-E4E9F14CCD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40A4CA-F218-47AC-B109-3DF1B559E5EE}" type="datetimeFigureOut">
              <a:rPr lang="en-US"/>
              <a:pPr/>
              <a:t>5/3/15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DFF73-E445-4245-B514-667ABD6BED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54B2E0-F995-4641-A846-24BDEC322DEE}" type="datetimeFigureOut">
              <a:rPr lang="en-US"/>
              <a:pPr/>
              <a:t>5/3/15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5FEF4-9583-497C-96C6-A44B9FE0BF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7786B6-C023-49A1-B07C-5A33027D20E6}" type="datetimeFigureOut">
              <a:rPr lang="en-US"/>
              <a:pPr/>
              <a:t>5/3/15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2A1C4-2156-4ACC-BC06-13C085FC3B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6C6326-AA73-4C49-857D-59193643A5D6}" type="datetimeFigureOut">
              <a:rPr lang="en-US"/>
              <a:pPr/>
              <a:t>5/3/15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AB5AF-EC1E-4EA8-A434-5E72446723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36DBC-71F4-47DB-8FBA-A7F0F89D52C0}" type="datetimeFigureOut">
              <a:rPr lang="en-US"/>
              <a:pPr/>
              <a:t>5/3/15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CE098-C670-4A4B-B9CB-14EBD42B35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835517-57B4-435D-931F-1106E952E6F7}" type="datetimeFigureOut">
              <a:rPr lang="en-US"/>
              <a:pPr/>
              <a:t>5/3/15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CC16F-45E8-4062-8879-5FBFC78799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EC380F-15A2-4002-8C2A-EE4600647FAF}" type="datetimeFigureOut">
              <a:rPr lang="en-US"/>
              <a:pPr/>
              <a:t>5/3/15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6F5B1-6BCC-422A-8EEB-772171C561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317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769C829-3603-4DCE-BDC9-C77067A101FF}" type="datetimeFigureOut">
              <a:rPr lang="en-US"/>
              <a:pPr/>
              <a:t>5/3/15</a:t>
            </a:fld>
            <a:endParaRPr lang="en-US"/>
          </a:p>
        </p:txBody>
      </p:sp>
      <p:sp>
        <p:nvSpPr>
          <p:cNvPr id="317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17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A4EE75B-3166-4F29-ABED-2C95A791644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en-US"/>
              <a:t>Analog to Digital Converters (ADC)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898989"/>
                </a:solidFill>
              </a:rPr>
              <a:t>Ben Lester, Mike Steele, Quinn Morrison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4000"/>
              <a:t>Successive Approximation Converter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4294967295"/>
          </p:nvPr>
        </p:nvSpPr>
        <p:spPr>
          <a:xfrm>
            <a:off x="381000" y="2017713"/>
            <a:ext cx="7772400" cy="4114800"/>
          </a:xfrm>
        </p:spPr>
        <p:txBody>
          <a:bodyPr/>
          <a:lstStyle/>
          <a:p>
            <a:r>
              <a:rPr lang="en-US"/>
              <a:t>Speed: High</a:t>
            </a:r>
          </a:p>
          <a:p>
            <a:r>
              <a:rPr lang="en-US"/>
              <a:t>Cost: High</a:t>
            </a:r>
          </a:p>
          <a:p>
            <a:r>
              <a:rPr lang="en-US"/>
              <a:t>Accuracy: High but limited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 idx="4294967295"/>
          </p:nvPr>
        </p:nvSpPr>
        <p:spPr>
          <a:xfrm>
            <a:off x="1219200" y="282575"/>
            <a:ext cx="7772400" cy="1470025"/>
          </a:xfrm>
        </p:spPr>
        <p:txBody>
          <a:bodyPr anchor="ctr"/>
          <a:lstStyle/>
          <a:p>
            <a:r>
              <a:rPr lang="en-US"/>
              <a:t>Successive Approximation ADC Example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046288" y="1149350"/>
            <a:ext cx="6045200" cy="1593850"/>
          </a:xfrm>
        </p:spPr>
        <p:txBody>
          <a:bodyPr>
            <a:normAutofit/>
          </a:bodyPr>
          <a:lstStyle/>
          <a:p>
            <a:pPr marL="0" indent="0" algn="ctr">
              <a:buFont typeface="Wingdings" pitchFamily="2" charset="2"/>
              <a:buNone/>
            </a:pPr>
            <a:r>
              <a:rPr lang="en-US">
                <a:solidFill>
                  <a:srgbClr val="898989"/>
                </a:solidFill>
              </a:rPr>
              <a:t>Mike Steele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 l="23438" t="16667" r="24219" b="7333"/>
          <a:stretch>
            <a:fillRect/>
          </a:stretch>
        </p:blipFill>
        <p:spPr bwMode="auto">
          <a:xfrm>
            <a:off x="3810000" y="2209800"/>
            <a:ext cx="5105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Subtitle 2"/>
          <p:cNvSpPr txBox="1">
            <a:spLocks/>
          </p:cNvSpPr>
          <p:nvPr/>
        </p:nvSpPr>
        <p:spPr bwMode="auto">
          <a:xfrm>
            <a:off x="0" y="2743200"/>
            <a:ext cx="4038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 u="sng">
                <a:latin typeface="Calibri" pitchFamily="34" charset="0"/>
              </a:rPr>
              <a:t>Goal:</a:t>
            </a:r>
            <a:r>
              <a:rPr lang="en-US" sz="2800">
                <a:latin typeface="Calibri" pitchFamily="34" charset="0"/>
              </a:rPr>
              <a:t> Find digital value V</a:t>
            </a:r>
            <a:r>
              <a:rPr lang="en-US" sz="2800" baseline="-25000">
                <a:latin typeface="Calibri" pitchFamily="34" charset="0"/>
              </a:rPr>
              <a:t>in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 </a:t>
            </a:r>
            <a:r>
              <a:rPr lang="en-US" sz="2800">
                <a:latin typeface="Calibri" pitchFamily="34" charset="0"/>
              </a:rPr>
              <a:t>8-bit ADC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 V</a:t>
            </a:r>
            <a:r>
              <a:rPr lang="en-US" sz="2800" baseline="-25000">
                <a:latin typeface="Calibri" pitchFamily="34" charset="0"/>
              </a:rPr>
              <a:t>in</a:t>
            </a:r>
            <a:r>
              <a:rPr lang="en-US" sz="2800">
                <a:latin typeface="Calibri" pitchFamily="34" charset="0"/>
              </a:rPr>
              <a:t> = 7.65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 V</a:t>
            </a:r>
            <a:r>
              <a:rPr lang="en-US" sz="2800" baseline="-25000">
                <a:latin typeface="Calibri" pitchFamily="34" charset="0"/>
              </a:rPr>
              <a:t>full scale</a:t>
            </a:r>
            <a:r>
              <a:rPr lang="en-US" sz="2800">
                <a:latin typeface="Calibri" pitchFamily="34" charset="0"/>
              </a:rPr>
              <a:t> = 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 idx="4294967295"/>
          </p:nvPr>
        </p:nvSpPr>
        <p:spPr>
          <a:xfrm>
            <a:off x="1219200" y="282575"/>
            <a:ext cx="7772400" cy="1470025"/>
          </a:xfrm>
        </p:spPr>
        <p:txBody>
          <a:bodyPr anchor="ctr"/>
          <a:lstStyle/>
          <a:p>
            <a:r>
              <a:rPr lang="en-US"/>
              <a:t>Successive Approximation ADC Example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 l="23438" t="16667" r="24219" b="7333"/>
          <a:stretch>
            <a:fillRect/>
          </a:stretch>
        </p:blipFill>
        <p:spPr bwMode="auto">
          <a:xfrm>
            <a:off x="3810000" y="2286000"/>
            <a:ext cx="5105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Subtitle 2"/>
          <p:cNvSpPr txBox="1">
            <a:spLocks/>
          </p:cNvSpPr>
          <p:nvPr/>
        </p:nvSpPr>
        <p:spPr bwMode="auto">
          <a:xfrm>
            <a:off x="0" y="1905000"/>
            <a:ext cx="4648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 </a:t>
            </a:r>
            <a:r>
              <a:rPr lang="en-US" sz="2800">
                <a:latin typeface="Calibri" pitchFamily="34" charset="0"/>
              </a:rPr>
              <a:t>MSB </a:t>
            </a:r>
            <a:r>
              <a:rPr lang="en-US" sz="2800">
                <a:latin typeface="Calibri" pitchFamily="34" charset="0"/>
                <a:sym typeface="Wingdings" pitchFamily="2" charset="2"/>
              </a:rPr>
              <a:t> LSB</a:t>
            </a:r>
            <a:endParaRPr lang="en-US" sz="2800">
              <a:latin typeface="Calibri" pitchFamily="34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Average high/low limits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Compare to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</a:t>
            </a: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&gt; Average  </a:t>
            </a:r>
            <a:r>
              <a:rPr lang="en-US" sz="2400">
                <a:latin typeface="Calibri" pitchFamily="34" charset="0"/>
                <a:sym typeface="Wingdings" pitchFamily="2" charset="2"/>
              </a:rPr>
              <a:t> MSB = 1</a:t>
            </a: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&lt; Average  </a:t>
            </a:r>
            <a:r>
              <a:rPr lang="en-US" sz="2400">
                <a:latin typeface="Calibri" pitchFamily="34" charset="0"/>
                <a:sym typeface="Wingdings" pitchFamily="2" charset="2"/>
              </a:rPr>
              <a:t> MSB = 0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en-US" sz="2400">
              <a:latin typeface="Calibri" pitchFamily="34" charset="0"/>
              <a:sym typeface="Wingdings" pitchFamily="2" charset="2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 Bit 7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(V</a:t>
            </a:r>
            <a:r>
              <a:rPr lang="en-US" sz="2400" baseline="-25000">
                <a:latin typeface="Calibri" pitchFamily="34" charset="0"/>
              </a:rPr>
              <a:t>full scale</a:t>
            </a:r>
            <a:r>
              <a:rPr lang="en-US" sz="2400">
                <a:latin typeface="Calibri" pitchFamily="34" charset="0"/>
              </a:rPr>
              <a:t> +0)/2 = 5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  7.65 &gt; 5   Bit 7 = 1</a:t>
            </a:r>
          </a:p>
        </p:txBody>
      </p:sp>
      <p:sp>
        <p:nvSpPr>
          <p:cNvPr id="16388" name="Subtitle 2"/>
          <p:cNvSpPr txBox="1">
            <a:spLocks/>
          </p:cNvSpPr>
          <p:nvPr/>
        </p:nvSpPr>
        <p:spPr bwMode="auto">
          <a:xfrm>
            <a:off x="4038600" y="1828800"/>
            <a:ext cx="464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algn="ctr">
              <a:spcBef>
                <a:spcPct val="20000"/>
              </a:spcBef>
            </a:pPr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full scale</a:t>
            </a:r>
            <a:r>
              <a:rPr lang="en-US" sz="2400">
                <a:latin typeface="Calibri" pitchFamily="34" charset="0"/>
              </a:rPr>
              <a:t>  = 10,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= 7.65</a:t>
            </a:r>
            <a:endParaRPr lang="en-US" sz="2400">
              <a:latin typeface="Calibri" pitchFamily="34" charset="0"/>
              <a:sym typeface="Wingdings" pitchFamily="2" charset="2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43600" y="2971800"/>
            <a:ext cx="13716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315200" y="4953000"/>
            <a:ext cx="76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6324600" y="3962400"/>
            <a:ext cx="1981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81000" y="5943600"/>
          <a:ext cx="5181600" cy="571500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ctrTitle" idx="4294967295"/>
          </p:nvPr>
        </p:nvSpPr>
        <p:spPr>
          <a:xfrm>
            <a:off x="1219200" y="282575"/>
            <a:ext cx="7772400" cy="1470025"/>
          </a:xfrm>
        </p:spPr>
        <p:txBody>
          <a:bodyPr anchor="ctr"/>
          <a:lstStyle/>
          <a:p>
            <a:r>
              <a:rPr lang="en-US"/>
              <a:t>Successive Approximation ADC Example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 l="23438" t="16667" r="24219" b="7333"/>
          <a:stretch>
            <a:fillRect/>
          </a:stretch>
        </p:blipFill>
        <p:spPr bwMode="auto">
          <a:xfrm>
            <a:off x="3810000" y="2286000"/>
            <a:ext cx="5105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Subtitle 2"/>
          <p:cNvSpPr txBox="1">
            <a:spLocks/>
          </p:cNvSpPr>
          <p:nvPr/>
        </p:nvSpPr>
        <p:spPr bwMode="auto">
          <a:xfrm>
            <a:off x="0" y="1905000"/>
            <a:ext cx="4648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 </a:t>
            </a:r>
            <a:r>
              <a:rPr lang="en-US" sz="2800">
                <a:latin typeface="Calibri" pitchFamily="34" charset="0"/>
              </a:rPr>
              <a:t>MSB </a:t>
            </a:r>
            <a:r>
              <a:rPr lang="en-US" sz="2800">
                <a:latin typeface="Calibri" pitchFamily="34" charset="0"/>
                <a:sym typeface="Wingdings" pitchFamily="2" charset="2"/>
              </a:rPr>
              <a:t> LSB</a:t>
            </a:r>
            <a:endParaRPr lang="en-US" sz="2800">
              <a:latin typeface="Calibri" pitchFamily="34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Average high/low limits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Compare to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</a:t>
            </a: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&gt; Average  </a:t>
            </a:r>
            <a:r>
              <a:rPr lang="en-US" sz="2400">
                <a:latin typeface="Calibri" pitchFamily="34" charset="0"/>
                <a:sym typeface="Wingdings" pitchFamily="2" charset="2"/>
              </a:rPr>
              <a:t> MSB = 1</a:t>
            </a: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&lt; Average  </a:t>
            </a:r>
            <a:r>
              <a:rPr lang="en-US" sz="2400">
                <a:latin typeface="Calibri" pitchFamily="34" charset="0"/>
                <a:sym typeface="Wingdings" pitchFamily="2" charset="2"/>
              </a:rPr>
              <a:t> MSB = 0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en-US" sz="2400">
              <a:latin typeface="Calibri" pitchFamily="34" charset="0"/>
              <a:sym typeface="Wingdings" pitchFamily="2" charset="2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 Bit 6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(V</a:t>
            </a:r>
            <a:r>
              <a:rPr lang="en-US" sz="2400" baseline="-25000">
                <a:latin typeface="Calibri" pitchFamily="34" charset="0"/>
              </a:rPr>
              <a:t>full scale</a:t>
            </a:r>
            <a:r>
              <a:rPr lang="en-US" sz="2400">
                <a:latin typeface="Calibri" pitchFamily="34" charset="0"/>
              </a:rPr>
              <a:t> +5)/2  = 7.5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  7.65 &gt; 7.5   Bit 6 = 1</a:t>
            </a:r>
          </a:p>
        </p:txBody>
      </p:sp>
      <p:sp>
        <p:nvSpPr>
          <p:cNvPr id="17412" name="Subtitle 2"/>
          <p:cNvSpPr txBox="1">
            <a:spLocks/>
          </p:cNvSpPr>
          <p:nvPr/>
        </p:nvSpPr>
        <p:spPr bwMode="auto">
          <a:xfrm>
            <a:off x="4038600" y="1828800"/>
            <a:ext cx="464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algn="ctr">
              <a:spcBef>
                <a:spcPct val="20000"/>
              </a:spcBef>
            </a:pPr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full scale</a:t>
            </a:r>
            <a:r>
              <a:rPr lang="en-US" sz="2400">
                <a:latin typeface="Calibri" pitchFamily="34" charset="0"/>
              </a:rPr>
              <a:t>  = 10,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= 7.65</a:t>
            </a:r>
            <a:endParaRPr lang="en-US" sz="2400">
              <a:latin typeface="Calibri" pitchFamily="34" charset="0"/>
              <a:sym typeface="Wingdings" pitchFamily="2" charset="2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19800" y="2971800"/>
            <a:ext cx="13716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315200" y="4953000"/>
            <a:ext cx="76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6324600" y="3962400"/>
            <a:ext cx="1981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81000" y="5943600"/>
          <a:ext cx="5181600" cy="571500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6019800" y="3124200"/>
            <a:ext cx="13716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6172200" y="4114800"/>
            <a:ext cx="1981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62800" y="5105400"/>
            <a:ext cx="2286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 idx="4294967295"/>
          </p:nvPr>
        </p:nvSpPr>
        <p:spPr>
          <a:xfrm>
            <a:off x="1219200" y="282575"/>
            <a:ext cx="7772400" cy="1470025"/>
          </a:xfrm>
        </p:spPr>
        <p:txBody>
          <a:bodyPr anchor="ctr"/>
          <a:lstStyle/>
          <a:p>
            <a:r>
              <a:rPr lang="en-US"/>
              <a:t>Successive Approximation ADC Example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 l="23438" t="16667" r="24219" b="7333"/>
          <a:stretch>
            <a:fillRect/>
          </a:stretch>
        </p:blipFill>
        <p:spPr bwMode="auto">
          <a:xfrm>
            <a:off x="3810000" y="2286000"/>
            <a:ext cx="5105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Subtitle 2"/>
          <p:cNvSpPr txBox="1">
            <a:spLocks/>
          </p:cNvSpPr>
          <p:nvPr/>
        </p:nvSpPr>
        <p:spPr bwMode="auto">
          <a:xfrm>
            <a:off x="0" y="19050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 </a:t>
            </a:r>
            <a:r>
              <a:rPr lang="en-US" sz="2800">
                <a:latin typeface="Calibri" pitchFamily="34" charset="0"/>
              </a:rPr>
              <a:t>MSB </a:t>
            </a:r>
            <a:r>
              <a:rPr lang="en-US" sz="2800">
                <a:latin typeface="Calibri" pitchFamily="34" charset="0"/>
                <a:sym typeface="Wingdings" pitchFamily="2" charset="2"/>
              </a:rPr>
              <a:t> LSB</a:t>
            </a:r>
            <a:endParaRPr lang="en-US" sz="2800">
              <a:latin typeface="Calibri" pitchFamily="34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Average high/low limits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Compare to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</a:t>
            </a: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&gt; Average  </a:t>
            </a:r>
            <a:r>
              <a:rPr lang="en-US" sz="2400">
                <a:latin typeface="Calibri" pitchFamily="34" charset="0"/>
                <a:sym typeface="Wingdings" pitchFamily="2" charset="2"/>
              </a:rPr>
              <a:t> MSB = 1</a:t>
            </a: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&lt; Average  </a:t>
            </a:r>
            <a:r>
              <a:rPr lang="en-US" sz="2400">
                <a:latin typeface="Calibri" pitchFamily="34" charset="0"/>
                <a:sym typeface="Wingdings" pitchFamily="2" charset="2"/>
              </a:rPr>
              <a:t> MSB = 0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en-US" sz="2400">
              <a:latin typeface="Calibri" pitchFamily="34" charset="0"/>
              <a:sym typeface="Wingdings" pitchFamily="2" charset="2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 Bit 5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(V</a:t>
            </a:r>
            <a:r>
              <a:rPr lang="en-US" sz="2400" baseline="-25000">
                <a:latin typeface="Calibri" pitchFamily="34" charset="0"/>
              </a:rPr>
              <a:t>full scale</a:t>
            </a:r>
            <a:r>
              <a:rPr lang="en-US" sz="2400">
                <a:latin typeface="Calibri" pitchFamily="34" charset="0"/>
              </a:rPr>
              <a:t> +7.5)/2  = 8.75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  7.65 &lt; 8.75   Bit 5 = 0</a:t>
            </a:r>
          </a:p>
        </p:txBody>
      </p:sp>
      <p:sp>
        <p:nvSpPr>
          <p:cNvPr id="18436" name="Subtitle 2"/>
          <p:cNvSpPr txBox="1">
            <a:spLocks/>
          </p:cNvSpPr>
          <p:nvPr/>
        </p:nvSpPr>
        <p:spPr bwMode="auto">
          <a:xfrm>
            <a:off x="4038600" y="1828800"/>
            <a:ext cx="464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algn="ctr">
              <a:spcBef>
                <a:spcPct val="20000"/>
              </a:spcBef>
            </a:pPr>
            <a:r>
              <a:rPr lang="en-US" sz="2400">
                <a:latin typeface="Calibri" pitchFamily="34" charset="0"/>
              </a:rPr>
              <a:t>V</a:t>
            </a:r>
            <a:r>
              <a:rPr lang="en-US" sz="2400" baseline="-25000">
                <a:latin typeface="Calibri" pitchFamily="34" charset="0"/>
              </a:rPr>
              <a:t>full scale</a:t>
            </a:r>
            <a:r>
              <a:rPr lang="en-US" sz="2400">
                <a:latin typeface="Calibri" pitchFamily="34" charset="0"/>
              </a:rPr>
              <a:t>  = 10,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= 7.65</a:t>
            </a:r>
            <a:endParaRPr lang="en-US" sz="2400">
              <a:latin typeface="Calibri" pitchFamily="34" charset="0"/>
              <a:sym typeface="Wingdings" pitchFamily="2" charset="2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19800" y="2971800"/>
            <a:ext cx="13716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315200" y="4953000"/>
            <a:ext cx="76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6324600" y="3962400"/>
            <a:ext cx="1981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81000" y="5943600"/>
          <a:ext cx="5181600" cy="571500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6019800" y="3124200"/>
            <a:ext cx="13716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6172200" y="4114800"/>
            <a:ext cx="1981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62800" y="5105400"/>
            <a:ext cx="2286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19800" y="3276600"/>
            <a:ext cx="13716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6019800" y="4267200"/>
            <a:ext cx="19812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010400" y="5257800"/>
            <a:ext cx="381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 idx="4294967295"/>
          </p:nvPr>
        </p:nvSpPr>
        <p:spPr>
          <a:xfrm>
            <a:off x="1219200" y="282575"/>
            <a:ext cx="7772400" cy="1470025"/>
          </a:xfrm>
        </p:spPr>
        <p:txBody>
          <a:bodyPr anchor="ctr"/>
          <a:lstStyle/>
          <a:p>
            <a:r>
              <a:rPr lang="en-US"/>
              <a:t>Successive Approximation ADC Example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 l="23438" t="16667" r="24219" b="7333"/>
          <a:stretch>
            <a:fillRect/>
          </a:stretch>
        </p:blipFill>
        <p:spPr bwMode="auto">
          <a:xfrm>
            <a:off x="3810000" y="2286000"/>
            <a:ext cx="5105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Subtitle 2"/>
          <p:cNvSpPr txBox="1">
            <a:spLocks/>
          </p:cNvSpPr>
          <p:nvPr/>
        </p:nvSpPr>
        <p:spPr bwMode="auto">
          <a:xfrm>
            <a:off x="0" y="19050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 </a:t>
            </a:r>
            <a:r>
              <a:rPr lang="en-US" sz="2800">
                <a:latin typeface="Calibri" pitchFamily="34" charset="0"/>
              </a:rPr>
              <a:t>MSB </a:t>
            </a:r>
            <a:r>
              <a:rPr lang="en-US" sz="2800">
                <a:latin typeface="Calibri" pitchFamily="34" charset="0"/>
                <a:sym typeface="Wingdings" pitchFamily="2" charset="2"/>
              </a:rPr>
              <a:t> LSB</a:t>
            </a:r>
            <a:endParaRPr lang="en-US" sz="2800">
              <a:latin typeface="Calibri" pitchFamily="34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Average high/low limits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Compare to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</a:t>
            </a: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&gt; Average  </a:t>
            </a:r>
            <a:r>
              <a:rPr lang="en-US" sz="2400">
                <a:latin typeface="Calibri" pitchFamily="34" charset="0"/>
                <a:sym typeface="Wingdings" pitchFamily="2" charset="2"/>
              </a:rPr>
              <a:t> MSB = 1</a:t>
            </a: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&lt; Average  </a:t>
            </a:r>
            <a:r>
              <a:rPr lang="en-US" sz="2400">
                <a:latin typeface="Calibri" pitchFamily="34" charset="0"/>
                <a:sym typeface="Wingdings" pitchFamily="2" charset="2"/>
              </a:rPr>
              <a:t> MSB = 0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en-US" sz="2400">
              <a:latin typeface="Calibri" pitchFamily="34" charset="0"/>
              <a:sym typeface="Wingdings" pitchFamily="2" charset="2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 Bit 4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(8.75+7.5)/2  8.125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  7.65 &lt; 8.125   Bit 4 = 0</a:t>
            </a:r>
          </a:p>
        </p:txBody>
      </p:sp>
      <p:sp>
        <p:nvSpPr>
          <p:cNvPr id="19460" name="Subtitle 2"/>
          <p:cNvSpPr txBox="1">
            <a:spLocks/>
          </p:cNvSpPr>
          <p:nvPr/>
        </p:nvSpPr>
        <p:spPr bwMode="auto">
          <a:xfrm>
            <a:off x="4038600" y="1828800"/>
            <a:ext cx="464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algn="ctr">
              <a:spcBef>
                <a:spcPct val="20000"/>
              </a:spcBef>
            </a:pPr>
            <a:r>
              <a:rPr lang="en-US" sz="2400">
                <a:latin typeface="Calibri" pitchFamily="34" charset="0"/>
              </a:rPr>
              <a:t>                       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= 7.65</a:t>
            </a:r>
            <a:endParaRPr lang="en-US" sz="2400">
              <a:latin typeface="Calibri" pitchFamily="34" charset="0"/>
              <a:sym typeface="Wingdings" pitchFamily="2" charset="2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19800" y="2971800"/>
            <a:ext cx="13716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315200" y="4953000"/>
            <a:ext cx="76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6324600" y="3962400"/>
            <a:ext cx="1981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81000" y="5943600"/>
          <a:ext cx="5181600" cy="571500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6019800" y="3124200"/>
            <a:ext cx="13716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6172200" y="4114800"/>
            <a:ext cx="1981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62800" y="5105400"/>
            <a:ext cx="2286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19800" y="3276600"/>
            <a:ext cx="13716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6019800" y="4267200"/>
            <a:ext cx="19812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010400" y="5257800"/>
            <a:ext cx="381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019800" y="3429000"/>
            <a:ext cx="13716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5867400" y="4419600"/>
            <a:ext cx="19812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858000" y="5410200"/>
            <a:ext cx="5334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ctrTitle" idx="4294967295"/>
          </p:nvPr>
        </p:nvSpPr>
        <p:spPr>
          <a:xfrm>
            <a:off x="1219200" y="282575"/>
            <a:ext cx="7772400" cy="1470025"/>
          </a:xfrm>
        </p:spPr>
        <p:txBody>
          <a:bodyPr anchor="ctr"/>
          <a:lstStyle/>
          <a:p>
            <a:r>
              <a:rPr lang="en-US"/>
              <a:t>Successive Approximation ADC Example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 l="23438" t="16667" r="24219" b="7333"/>
          <a:stretch>
            <a:fillRect/>
          </a:stretch>
        </p:blipFill>
        <p:spPr bwMode="auto">
          <a:xfrm>
            <a:off x="3810000" y="2286000"/>
            <a:ext cx="5105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Subtitle 2"/>
          <p:cNvSpPr txBox="1">
            <a:spLocks/>
          </p:cNvSpPr>
          <p:nvPr/>
        </p:nvSpPr>
        <p:spPr bwMode="auto">
          <a:xfrm>
            <a:off x="0" y="19050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 </a:t>
            </a:r>
            <a:r>
              <a:rPr lang="en-US" sz="2800">
                <a:latin typeface="Calibri" pitchFamily="34" charset="0"/>
              </a:rPr>
              <a:t>MSB </a:t>
            </a:r>
            <a:r>
              <a:rPr lang="en-US" sz="2800">
                <a:latin typeface="Calibri" pitchFamily="34" charset="0"/>
                <a:sym typeface="Wingdings" pitchFamily="2" charset="2"/>
              </a:rPr>
              <a:t> LSB</a:t>
            </a:r>
            <a:endParaRPr lang="en-US" sz="2800">
              <a:latin typeface="Calibri" pitchFamily="34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Average high/low limits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Compare to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</a:t>
            </a: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&gt; Average  </a:t>
            </a:r>
            <a:r>
              <a:rPr lang="en-US" sz="2400">
                <a:latin typeface="Calibri" pitchFamily="34" charset="0"/>
                <a:sym typeface="Wingdings" pitchFamily="2" charset="2"/>
              </a:rPr>
              <a:t> MSB = 1</a:t>
            </a: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&lt; Average  </a:t>
            </a:r>
            <a:r>
              <a:rPr lang="en-US" sz="2400">
                <a:latin typeface="Calibri" pitchFamily="34" charset="0"/>
                <a:sym typeface="Wingdings" pitchFamily="2" charset="2"/>
              </a:rPr>
              <a:t> MSB = 0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en-US" sz="2400">
              <a:latin typeface="Calibri" pitchFamily="34" charset="0"/>
              <a:sym typeface="Wingdings" pitchFamily="2" charset="2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 Bit 3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(8.125+7.5)/2  = 7.8125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  7.65 &lt; 7.8125   Bit 3 = 0</a:t>
            </a:r>
          </a:p>
        </p:txBody>
      </p:sp>
      <p:sp>
        <p:nvSpPr>
          <p:cNvPr id="20484" name="Subtitle 2"/>
          <p:cNvSpPr txBox="1">
            <a:spLocks/>
          </p:cNvSpPr>
          <p:nvPr/>
        </p:nvSpPr>
        <p:spPr bwMode="auto">
          <a:xfrm>
            <a:off x="4038600" y="1828800"/>
            <a:ext cx="464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algn="ctr">
              <a:spcBef>
                <a:spcPct val="20000"/>
              </a:spcBef>
            </a:pPr>
            <a:r>
              <a:rPr lang="en-US" sz="2400">
                <a:latin typeface="Calibri" pitchFamily="34" charset="0"/>
              </a:rPr>
              <a:t>                       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= 7.65</a:t>
            </a:r>
            <a:endParaRPr lang="en-US" sz="2400">
              <a:latin typeface="Calibri" pitchFamily="34" charset="0"/>
              <a:sym typeface="Wingdings" pitchFamily="2" charset="2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19800" y="2971800"/>
            <a:ext cx="13716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315200" y="4953000"/>
            <a:ext cx="76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6324600" y="3962400"/>
            <a:ext cx="1981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81000" y="5943600"/>
          <a:ext cx="5181600" cy="571500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6019800" y="3124200"/>
            <a:ext cx="13716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6172200" y="4114800"/>
            <a:ext cx="1981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62800" y="5105400"/>
            <a:ext cx="2286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19800" y="3276600"/>
            <a:ext cx="13716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6035675" y="4267200"/>
            <a:ext cx="19812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010400" y="5257800"/>
            <a:ext cx="381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019800" y="3429000"/>
            <a:ext cx="13716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5897563" y="4419600"/>
            <a:ext cx="19812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858000" y="5410200"/>
            <a:ext cx="5334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019800" y="3551238"/>
            <a:ext cx="13716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5751513" y="4572000"/>
            <a:ext cx="19812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705600" y="5562600"/>
            <a:ext cx="685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ctrTitle" idx="4294967295"/>
          </p:nvPr>
        </p:nvSpPr>
        <p:spPr>
          <a:xfrm>
            <a:off x="1219200" y="282575"/>
            <a:ext cx="7772400" cy="1470025"/>
          </a:xfrm>
        </p:spPr>
        <p:txBody>
          <a:bodyPr anchor="ctr"/>
          <a:lstStyle/>
          <a:p>
            <a:r>
              <a:rPr lang="en-US"/>
              <a:t>Successive Approximation ADC Example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 l="23438" t="16667" r="24219" b="7333"/>
          <a:stretch>
            <a:fillRect/>
          </a:stretch>
        </p:blipFill>
        <p:spPr bwMode="auto">
          <a:xfrm>
            <a:off x="3810000" y="2286000"/>
            <a:ext cx="5105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Subtitle 2"/>
          <p:cNvSpPr txBox="1">
            <a:spLocks/>
          </p:cNvSpPr>
          <p:nvPr/>
        </p:nvSpPr>
        <p:spPr bwMode="auto">
          <a:xfrm>
            <a:off x="0" y="19050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 </a:t>
            </a:r>
            <a:r>
              <a:rPr lang="en-US" sz="2800">
                <a:latin typeface="Calibri" pitchFamily="34" charset="0"/>
              </a:rPr>
              <a:t>MSB </a:t>
            </a:r>
            <a:r>
              <a:rPr lang="en-US" sz="2800">
                <a:latin typeface="Calibri" pitchFamily="34" charset="0"/>
                <a:sym typeface="Wingdings" pitchFamily="2" charset="2"/>
              </a:rPr>
              <a:t> LSB</a:t>
            </a:r>
            <a:endParaRPr lang="en-US" sz="2800">
              <a:latin typeface="Calibri" pitchFamily="34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Average high/low limits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Compare to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</a:t>
            </a: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&gt; Average  </a:t>
            </a:r>
            <a:r>
              <a:rPr lang="en-US" sz="2400">
                <a:latin typeface="Calibri" pitchFamily="34" charset="0"/>
                <a:sym typeface="Wingdings" pitchFamily="2" charset="2"/>
              </a:rPr>
              <a:t> MSB = 1</a:t>
            </a: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&lt; Average  </a:t>
            </a:r>
            <a:r>
              <a:rPr lang="en-US" sz="2400">
                <a:latin typeface="Calibri" pitchFamily="34" charset="0"/>
                <a:sym typeface="Wingdings" pitchFamily="2" charset="2"/>
              </a:rPr>
              <a:t> MSB = 0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en-US" sz="2400">
              <a:latin typeface="Calibri" pitchFamily="34" charset="0"/>
              <a:sym typeface="Wingdings" pitchFamily="2" charset="2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 Bit 2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(7.8125+7.5)/2  = 7.65625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  7.65 &lt; 7.65625   Bit 2 = 0</a:t>
            </a:r>
          </a:p>
        </p:txBody>
      </p:sp>
      <p:sp>
        <p:nvSpPr>
          <p:cNvPr id="21508" name="Subtitle 2"/>
          <p:cNvSpPr txBox="1">
            <a:spLocks/>
          </p:cNvSpPr>
          <p:nvPr/>
        </p:nvSpPr>
        <p:spPr bwMode="auto">
          <a:xfrm>
            <a:off x="4038600" y="1828800"/>
            <a:ext cx="464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algn="ctr">
              <a:spcBef>
                <a:spcPct val="20000"/>
              </a:spcBef>
            </a:pPr>
            <a:r>
              <a:rPr lang="en-US" sz="2400">
                <a:latin typeface="Calibri" pitchFamily="34" charset="0"/>
              </a:rPr>
              <a:t>                       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= 7.65</a:t>
            </a:r>
            <a:endParaRPr lang="en-US" sz="2400">
              <a:latin typeface="Calibri" pitchFamily="34" charset="0"/>
              <a:sym typeface="Wingdings" pitchFamily="2" charset="2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19800" y="2971800"/>
            <a:ext cx="13716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315200" y="4953000"/>
            <a:ext cx="76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6324600" y="3962400"/>
            <a:ext cx="1981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81000" y="5943600"/>
          <a:ext cx="5181600" cy="571500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6019800" y="3124200"/>
            <a:ext cx="13716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6172200" y="4114800"/>
            <a:ext cx="1981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62800" y="5105400"/>
            <a:ext cx="2286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19800" y="3276600"/>
            <a:ext cx="13716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6035675" y="4267200"/>
            <a:ext cx="19812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010400" y="5257800"/>
            <a:ext cx="381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019800" y="3429000"/>
            <a:ext cx="13716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5897563" y="4419600"/>
            <a:ext cx="19812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858000" y="5410200"/>
            <a:ext cx="5334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019800" y="3551238"/>
            <a:ext cx="13716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5751513" y="4572000"/>
            <a:ext cx="19812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705600" y="5562600"/>
            <a:ext cx="685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019800" y="3703638"/>
            <a:ext cx="13716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5614988" y="4724400"/>
            <a:ext cx="19812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629400" y="5715000"/>
            <a:ext cx="762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ctrTitle" idx="4294967295"/>
          </p:nvPr>
        </p:nvSpPr>
        <p:spPr>
          <a:xfrm>
            <a:off x="1219200" y="282575"/>
            <a:ext cx="7772400" cy="1470025"/>
          </a:xfrm>
        </p:spPr>
        <p:txBody>
          <a:bodyPr anchor="ctr"/>
          <a:lstStyle/>
          <a:p>
            <a:r>
              <a:rPr lang="en-US"/>
              <a:t>Successive Approximation ADC Example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 l="23438" t="16667" r="24219" b="7333"/>
          <a:stretch>
            <a:fillRect/>
          </a:stretch>
        </p:blipFill>
        <p:spPr bwMode="auto">
          <a:xfrm>
            <a:off x="3810000" y="2286000"/>
            <a:ext cx="5105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Subtitle 2"/>
          <p:cNvSpPr txBox="1">
            <a:spLocks/>
          </p:cNvSpPr>
          <p:nvPr/>
        </p:nvSpPr>
        <p:spPr bwMode="auto">
          <a:xfrm>
            <a:off x="0" y="20574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 </a:t>
            </a:r>
            <a:r>
              <a:rPr lang="en-US" sz="2800">
                <a:latin typeface="Calibri" pitchFamily="34" charset="0"/>
              </a:rPr>
              <a:t>MSB </a:t>
            </a:r>
            <a:r>
              <a:rPr lang="en-US" sz="2800">
                <a:latin typeface="Calibri" pitchFamily="34" charset="0"/>
                <a:sym typeface="Wingdings" pitchFamily="2" charset="2"/>
              </a:rPr>
              <a:t> LSB</a:t>
            </a:r>
            <a:endParaRPr lang="en-US" sz="2800">
              <a:latin typeface="Calibri" pitchFamily="34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Average high/low limits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Compare to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</a:t>
            </a: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&gt; Average  </a:t>
            </a:r>
            <a:r>
              <a:rPr lang="en-US" sz="2400">
                <a:latin typeface="Calibri" pitchFamily="34" charset="0"/>
                <a:sym typeface="Wingdings" pitchFamily="2" charset="2"/>
              </a:rPr>
              <a:t> MSB = 1</a:t>
            </a: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&lt; Average  </a:t>
            </a:r>
            <a:r>
              <a:rPr lang="en-US" sz="2400">
                <a:latin typeface="Calibri" pitchFamily="34" charset="0"/>
                <a:sym typeface="Wingdings" pitchFamily="2" charset="2"/>
              </a:rPr>
              <a:t> MSB = 0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en-US" sz="2400">
              <a:latin typeface="Calibri" pitchFamily="34" charset="0"/>
              <a:sym typeface="Wingdings" pitchFamily="2" charset="2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 Bit 1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(7.65625+7.5)/2  = 7.578125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  7.65 &gt; 7.578125   Bit 1 = 1</a:t>
            </a:r>
          </a:p>
        </p:txBody>
      </p:sp>
      <p:sp>
        <p:nvSpPr>
          <p:cNvPr id="22532" name="Subtitle 2"/>
          <p:cNvSpPr txBox="1">
            <a:spLocks/>
          </p:cNvSpPr>
          <p:nvPr/>
        </p:nvSpPr>
        <p:spPr bwMode="auto">
          <a:xfrm>
            <a:off x="4038600" y="1828800"/>
            <a:ext cx="464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algn="ctr">
              <a:spcBef>
                <a:spcPct val="20000"/>
              </a:spcBef>
            </a:pPr>
            <a:r>
              <a:rPr lang="en-US" sz="2400">
                <a:latin typeface="Calibri" pitchFamily="34" charset="0"/>
              </a:rPr>
              <a:t>                       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= 7.65</a:t>
            </a:r>
            <a:endParaRPr lang="en-US" sz="2400">
              <a:latin typeface="Calibri" pitchFamily="34" charset="0"/>
              <a:sym typeface="Wingdings" pitchFamily="2" charset="2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19800" y="2971800"/>
            <a:ext cx="13716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315200" y="4953000"/>
            <a:ext cx="76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6324600" y="3962400"/>
            <a:ext cx="1981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81000" y="6096000"/>
          <a:ext cx="5181600" cy="571500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6019800" y="3124200"/>
            <a:ext cx="13716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6172200" y="4114800"/>
            <a:ext cx="1981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62800" y="5105400"/>
            <a:ext cx="2286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19800" y="3276600"/>
            <a:ext cx="13716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6035675" y="4267200"/>
            <a:ext cx="19812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010400" y="5257800"/>
            <a:ext cx="381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019800" y="3429000"/>
            <a:ext cx="13716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5897563" y="4419600"/>
            <a:ext cx="19812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858000" y="5410200"/>
            <a:ext cx="5334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019800" y="3551238"/>
            <a:ext cx="13716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5751513" y="4572000"/>
            <a:ext cx="19812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705600" y="5562600"/>
            <a:ext cx="685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019800" y="3703638"/>
            <a:ext cx="13716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5614988" y="4724400"/>
            <a:ext cx="19812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629400" y="5715000"/>
            <a:ext cx="762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19800" y="3825875"/>
            <a:ext cx="13716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5467350" y="4830763"/>
            <a:ext cx="1981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446838" y="5837238"/>
            <a:ext cx="9144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 idx="4294967295"/>
          </p:nvPr>
        </p:nvSpPr>
        <p:spPr>
          <a:xfrm>
            <a:off x="1219200" y="282575"/>
            <a:ext cx="7772400" cy="1470025"/>
          </a:xfrm>
        </p:spPr>
        <p:txBody>
          <a:bodyPr anchor="ctr"/>
          <a:lstStyle/>
          <a:p>
            <a:r>
              <a:rPr lang="en-US"/>
              <a:t>Successive Approximation ADC Example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 l="23438" t="16667" r="24219" b="7333"/>
          <a:stretch>
            <a:fillRect/>
          </a:stretch>
        </p:blipFill>
        <p:spPr bwMode="auto">
          <a:xfrm>
            <a:off x="3810000" y="2286000"/>
            <a:ext cx="5105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Subtitle 2"/>
          <p:cNvSpPr txBox="1">
            <a:spLocks/>
          </p:cNvSpPr>
          <p:nvPr/>
        </p:nvSpPr>
        <p:spPr bwMode="auto">
          <a:xfrm>
            <a:off x="0" y="19050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 </a:t>
            </a:r>
            <a:r>
              <a:rPr lang="en-US" sz="2800">
                <a:latin typeface="Calibri" pitchFamily="34" charset="0"/>
              </a:rPr>
              <a:t>MSB </a:t>
            </a:r>
            <a:r>
              <a:rPr lang="en-US" sz="2800">
                <a:latin typeface="Calibri" pitchFamily="34" charset="0"/>
                <a:sym typeface="Wingdings" pitchFamily="2" charset="2"/>
              </a:rPr>
              <a:t> LSB</a:t>
            </a:r>
            <a:endParaRPr lang="en-US" sz="2800">
              <a:latin typeface="Calibri" pitchFamily="34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Average high/low limits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Compare to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</a:t>
            </a: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&gt; Average  </a:t>
            </a:r>
            <a:r>
              <a:rPr lang="en-US" sz="2400">
                <a:latin typeface="Calibri" pitchFamily="34" charset="0"/>
                <a:sym typeface="Wingdings" pitchFamily="2" charset="2"/>
              </a:rPr>
              <a:t> MSB = 1</a:t>
            </a: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&lt; Average  </a:t>
            </a:r>
            <a:r>
              <a:rPr lang="en-US" sz="2400">
                <a:latin typeface="Calibri" pitchFamily="34" charset="0"/>
                <a:sym typeface="Wingdings" pitchFamily="2" charset="2"/>
              </a:rPr>
              <a:t> MSB = 0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en-US" sz="2400">
              <a:latin typeface="Calibri" pitchFamily="34" charset="0"/>
              <a:sym typeface="Wingdings" pitchFamily="2" charset="2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 Bit 0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(7.65625+7.578125)/2  = 7.6171875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  7.65 &gt; 7.6171875   Bit 0 = 1</a:t>
            </a:r>
          </a:p>
        </p:txBody>
      </p:sp>
      <p:sp>
        <p:nvSpPr>
          <p:cNvPr id="23556" name="Subtitle 2"/>
          <p:cNvSpPr txBox="1">
            <a:spLocks/>
          </p:cNvSpPr>
          <p:nvPr/>
        </p:nvSpPr>
        <p:spPr bwMode="auto">
          <a:xfrm>
            <a:off x="4038600" y="1828800"/>
            <a:ext cx="464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algn="ctr">
              <a:spcBef>
                <a:spcPct val="20000"/>
              </a:spcBef>
            </a:pPr>
            <a:r>
              <a:rPr lang="en-US" sz="2400">
                <a:latin typeface="Calibri" pitchFamily="34" charset="0"/>
              </a:rPr>
              <a:t>                       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= 7.65</a:t>
            </a:r>
            <a:endParaRPr lang="en-US" sz="2400">
              <a:latin typeface="Calibri" pitchFamily="34" charset="0"/>
              <a:sym typeface="Wingdings" pitchFamily="2" charset="2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19800" y="2971800"/>
            <a:ext cx="13716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315200" y="4953000"/>
            <a:ext cx="76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6324600" y="3962400"/>
            <a:ext cx="1981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81000" y="6248400"/>
          <a:ext cx="5181600" cy="571500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6019800" y="3124200"/>
            <a:ext cx="13716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6172200" y="4114800"/>
            <a:ext cx="1981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62800" y="5105400"/>
            <a:ext cx="2286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19800" y="3276600"/>
            <a:ext cx="13716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6035675" y="4267200"/>
            <a:ext cx="19812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010400" y="5257800"/>
            <a:ext cx="381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019800" y="3429000"/>
            <a:ext cx="13716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5897563" y="4419600"/>
            <a:ext cx="19812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858000" y="5410200"/>
            <a:ext cx="5334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019800" y="3551238"/>
            <a:ext cx="13716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5751513" y="4572000"/>
            <a:ext cx="19812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705600" y="5562600"/>
            <a:ext cx="685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019800" y="3703638"/>
            <a:ext cx="13716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5614988" y="4724400"/>
            <a:ext cx="19812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629400" y="5715000"/>
            <a:ext cx="762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19800" y="3825875"/>
            <a:ext cx="13716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5467350" y="4830763"/>
            <a:ext cx="1981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446838" y="5837238"/>
            <a:ext cx="9144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019800" y="3978275"/>
            <a:ext cx="13716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5334000" y="4983163"/>
            <a:ext cx="1981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308725" y="5973763"/>
            <a:ext cx="10668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001000" y="4953000"/>
            <a:ext cx="1524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001000" y="5105400"/>
            <a:ext cx="1524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001000" y="5257800"/>
            <a:ext cx="1524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001000" y="5410200"/>
            <a:ext cx="1524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001000" y="5562600"/>
            <a:ext cx="1524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8001000" y="5715000"/>
            <a:ext cx="1524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8001000" y="5837238"/>
            <a:ext cx="1524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001000" y="5989638"/>
            <a:ext cx="1524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 anchor="ctr"/>
          <a:lstStyle/>
          <a:p>
            <a:pPr algn="ctr"/>
            <a:r>
              <a:rPr lang="en-US"/>
              <a:t>Topics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133600"/>
            <a:ext cx="8839200" cy="4114800"/>
          </a:xfrm>
        </p:spPr>
        <p:txBody>
          <a:bodyPr/>
          <a:lstStyle/>
          <a:p>
            <a:r>
              <a:rPr lang="en-US"/>
              <a:t>Introduction</a:t>
            </a:r>
          </a:p>
          <a:p>
            <a:pPr lvl="1"/>
            <a:r>
              <a:rPr lang="en-US"/>
              <a:t>Why?</a:t>
            </a:r>
          </a:p>
          <a:p>
            <a:pPr lvl="1"/>
            <a:r>
              <a:rPr lang="en-US"/>
              <a:t>Types and Comparisons</a:t>
            </a:r>
          </a:p>
          <a:p>
            <a:r>
              <a:rPr lang="en-US"/>
              <a:t>Successive Approximation ADC example</a:t>
            </a:r>
          </a:p>
          <a:p>
            <a:r>
              <a:rPr lang="en-US"/>
              <a:t>Applications</a:t>
            </a:r>
          </a:p>
          <a:p>
            <a:r>
              <a:rPr lang="en-US"/>
              <a:t>ADC System in the CML-12C32 Microcontroller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ctrTitle" idx="4294967295"/>
          </p:nvPr>
        </p:nvSpPr>
        <p:spPr>
          <a:xfrm>
            <a:off x="1219200" y="282575"/>
            <a:ext cx="7772400" cy="1470025"/>
          </a:xfrm>
        </p:spPr>
        <p:txBody>
          <a:bodyPr anchor="ctr"/>
          <a:lstStyle/>
          <a:p>
            <a:r>
              <a:rPr lang="en-US"/>
              <a:t>Successive Approximation ADC Example</a:t>
            </a:r>
          </a:p>
        </p:txBody>
      </p:sp>
      <p:sp>
        <p:nvSpPr>
          <p:cNvPr id="24578" name="Subtitle 2"/>
          <p:cNvSpPr txBox="1">
            <a:spLocks/>
          </p:cNvSpPr>
          <p:nvPr/>
        </p:nvSpPr>
        <p:spPr bwMode="auto">
          <a:xfrm>
            <a:off x="0" y="1981200"/>
            <a:ext cx="6858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 11000011</a:t>
            </a:r>
            <a:r>
              <a:rPr lang="en-US" sz="2400" baseline="-25000">
                <a:latin typeface="Calibri" pitchFamily="34" charset="0"/>
                <a:sym typeface="Wingdings" pitchFamily="2" charset="2"/>
              </a:rPr>
              <a:t>2</a:t>
            </a:r>
            <a:r>
              <a:rPr lang="en-US" sz="2400">
                <a:latin typeface="Calibri" pitchFamily="34" charset="0"/>
                <a:sym typeface="Wingdings" pitchFamily="2" charset="2"/>
              </a:rPr>
              <a:t> =  195</a:t>
            </a:r>
            <a:r>
              <a:rPr lang="en-US" sz="2400" baseline="-25000">
                <a:latin typeface="Calibri" pitchFamily="34" charset="0"/>
                <a:sym typeface="Wingdings" pitchFamily="2" charset="2"/>
              </a:rPr>
              <a:t>10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8-bits, 2</a:t>
            </a:r>
            <a:r>
              <a:rPr lang="en-US" sz="2400" baseline="30000">
                <a:latin typeface="Calibri" pitchFamily="34" charset="0"/>
              </a:rPr>
              <a:t>8</a:t>
            </a:r>
            <a:r>
              <a:rPr lang="en-US" sz="2400">
                <a:latin typeface="Calibri" pitchFamily="34" charset="0"/>
              </a:rPr>
              <a:t> = 256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 Digital Output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 195/256 = 0.76171875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 Analog Input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 7.65/10 = 0.765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en-US" sz="2400">
              <a:latin typeface="Calibri" pitchFamily="34" charset="0"/>
              <a:sym typeface="Wingdings" pitchFamily="2" charset="2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 Resolution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  <a:sym typeface="Wingdings" pitchFamily="2" charset="2"/>
              </a:rPr>
              <a:t> (V</a:t>
            </a:r>
            <a:r>
              <a:rPr lang="en-US" sz="2400" baseline="-25000">
                <a:latin typeface="Calibri" pitchFamily="34" charset="0"/>
                <a:sym typeface="Wingdings" pitchFamily="2" charset="2"/>
              </a:rPr>
              <a:t>max</a:t>
            </a:r>
            <a:r>
              <a:rPr lang="en-US" sz="2400">
                <a:latin typeface="Calibri" pitchFamily="34" charset="0"/>
                <a:sym typeface="Wingdings" pitchFamily="2" charset="2"/>
              </a:rPr>
              <a:t> – V</a:t>
            </a:r>
            <a:r>
              <a:rPr lang="en-US" sz="2400" baseline="-25000">
                <a:latin typeface="Calibri" pitchFamily="34" charset="0"/>
                <a:sym typeface="Wingdings" pitchFamily="2" charset="2"/>
              </a:rPr>
              <a:t>min</a:t>
            </a:r>
            <a:r>
              <a:rPr lang="en-US" sz="2400">
                <a:latin typeface="Calibri" pitchFamily="34" charset="0"/>
                <a:sym typeface="Wingdings" pitchFamily="2" charset="2"/>
              </a:rPr>
              <a:t>)/2</a:t>
            </a:r>
            <a:r>
              <a:rPr lang="en-US" sz="2400" baseline="30000">
                <a:latin typeface="Calibri" pitchFamily="34" charset="0"/>
                <a:sym typeface="Wingdings" pitchFamily="2" charset="2"/>
              </a:rPr>
              <a:t>n</a:t>
            </a:r>
            <a:r>
              <a:rPr lang="en-US" sz="2400">
                <a:latin typeface="Calibri" pitchFamily="34" charset="0"/>
                <a:sym typeface="Wingdings" pitchFamily="2" charset="2"/>
              </a:rPr>
              <a:t>  10/256 = 0.039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81000" y="5981700"/>
          <a:ext cx="5181600" cy="571500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4599" name="Group 40"/>
          <p:cNvGrpSpPr>
            <a:grpSpLocks/>
          </p:cNvGrpSpPr>
          <p:nvPr/>
        </p:nvGrpSpPr>
        <p:grpSpPr bwMode="auto">
          <a:xfrm>
            <a:off x="4038600" y="2057400"/>
            <a:ext cx="4572000" cy="2743200"/>
            <a:chOff x="0" y="0"/>
            <a:chExt cx="4572000" cy="2743200"/>
          </a:xfrm>
        </p:grpSpPr>
        <p:graphicFrame>
          <p:nvGraphicFramePr>
            <p:cNvPr id="42" name="Chart 41"/>
            <p:cNvGraphicFramePr/>
            <p:nvPr/>
          </p:nvGraphicFramePr>
          <p:xfrm>
            <a:off x="0" y="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43" name="Straight Connector 42"/>
            <p:cNvCxnSpPr/>
            <p:nvPr/>
          </p:nvCxnSpPr>
          <p:spPr>
            <a:xfrm>
              <a:off x="409575" y="647700"/>
              <a:ext cx="4019550" cy="9525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600" name="TextBox 43"/>
          <p:cNvSpPr txBox="1">
            <a:spLocks noChangeArrowheads="1"/>
          </p:cNvSpPr>
          <p:nvPr/>
        </p:nvSpPr>
        <p:spPr bwMode="auto">
          <a:xfrm rot="-5400000">
            <a:off x="3238500" y="30861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Voltage</a:t>
            </a:r>
          </a:p>
        </p:txBody>
      </p:sp>
      <p:sp>
        <p:nvSpPr>
          <p:cNvPr id="24601" name="TextBox 44"/>
          <p:cNvSpPr txBox="1">
            <a:spLocks noChangeArrowheads="1"/>
          </p:cNvSpPr>
          <p:nvPr/>
        </p:nvSpPr>
        <p:spPr bwMode="auto">
          <a:xfrm>
            <a:off x="5715000" y="46482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Bit</a:t>
            </a:r>
          </a:p>
        </p:txBody>
      </p:sp>
      <p:sp>
        <p:nvSpPr>
          <p:cNvPr id="24602" name="Subtitle 2"/>
          <p:cNvSpPr txBox="1">
            <a:spLocks/>
          </p:cNvSpPr>
          <p:nvPr/>
        </p:nvSpPr>
        <p:spPr bwMode="auto">
          <a:xfrm>
            <a:off x="4038600" y="1752600"/>
            <a:ext cx="464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algn="ctr">
              <a:spcBef>
                <a:spcPct val="20000"/>
              </a:spcBef>
            </a:pPr>
            <a:r>
              <a:rPr lang="en-US" sz="2400">
                <a:latin typeface="Calibri" pitchFamily="34" charset="0"/>
              </a:rPr>
              <a:t>                        V</a:t>
            </a:r>
            <a:r>
              <a:rPr lang="en-US" sz="2400" baseline="-25000">
                <a:latin typeface="Calibri" pitchFamily="34" charset="0"/>
              </a:rPr>
              <a:t>in</a:t>
            </a:r>
            <a:r>
              <a:rPr lang="en-US" sz="2400">
                <a:latin typeface="Calibri" pitchFamily="34" charset="0"/>
              </a:rPr>
              <a:t> = 7.65</a:t>
            </a:r>
            <a:endParaRPr lang="en-US" sz="2400">
              <a:latin typeface="Calibri" pitchFamily="34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ctrTitle" idx="4294967295"/>
          </p:nvPr>
        </p:nvSpPr>
        <p:spPr>
          <a:xfrm>
            <a:off x="1219200" y="511175"/>
            <a:ext cx="7772400" cy="1470025"/>
          </a:xfrm>
        </p:spPr>
        <p:txBody>
          <a:bodyPr anchor="ctr"/>
          <a:lstStyle/>
          <a:p>
            <a:r>
              <a:rPr lang="en-US"/>
              <a:t>ADC Applications</a:t>
            </a:r>
          </a:p>
        </p:txBody>
      </p:sp>
      <p:sp>
        <p:nvSpPr>
          <p:cNvPr id="25602" name="Subtitle 2"/>
          <p:cNvSpPr txBox="1">
            <a:spLocks/>
          </p:cNvSpPr>
          <p:nvPr/>
        </p:nvSpPr>
        <p:spPr bwMode="auto">
          <a:xfrm>
            <a:off x="0" y="15240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endParaRPr lang="en-US" sz="2400">
              <a:latin typeface="Calibri" pitchFamily="34" charset="0"/>
              <a:sym typeface="Wingdings" pitchFamily="2" charset="2"/>
            </a:endParaRPr>
          </a:p>
        </p:txBody>
      </p:sp>
      <p:sp>
        <p:nvSpPr>
          <p:cNvPr id="25603" name="Rectangle 45"/>
          <p:cNvSpPr>
            <a:spLocks noChangeArrowheads="1"/>
          </p:cNvSpPr>
          <p:nvPr/>
        </p:nvSpPr>
        <p:spPr bwMode="auto">
          <a:xfrm>
            <a:off x="76200" y="2000250"/>
            <a:ext cx="7620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Measurements / Data Acquisition</a:t>
            </a:r>
          </a:p>
          <a:p>
            <a:pPr lvl="1"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Control Systems</a:t>
            </a:r>
          </a:p>
          <a:p>
            <a:pPr lvl="1"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PLCs  (Programmable Logic Controllers)</a:t>
            </a:r>
          </a:p>
          <a:p>
            <a:pPr lvl="1"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Sensor integration (Robotics)</a:t>
            </a:r>
          </a:p>
          <a:p>
            <a:pPr lvl="1"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Cell Phones</a:t>
            </a:r>
          </a:p>
          <a:p>
            <a:pPr lvl="1"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Video Devices </a:t>
            </a:r>
          </a:p>
          <a:p>
            <a:pPr lvl="1"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 Audio Devices</a:t>
            </a: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/>
          <a:srcRect t="15334" r="80469" b="36667"/>
          <a:stretch>
            <a:fillRect/>
          </a:stretch>
        </p:blipFill>
        <p:spPr bwMode="auto">
          <a:xfrm>
            <a:off x="6781800" y="533400"/>
            <a:ext cx="1905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605" name="Group 149"/>
          <p:cNvGrpSpPr>
            <a:grpSpLocks/>
          </p:cNvGrpSpPr>
          <p:nvPr/>
        </p:nvGrpSpPr>
        <p:grpSpPr bwMode="auto">
          <a:xfrm>
            <a:off x="247650" y="5334000"/>
            <a:ext cx="8524875" cy="1403350"/>
            <a:chOff x="0" y="1328852"/>
            <a:chExt cx="8524875" cy="1402680"/>
          </a:xfrm>
        </p:grpSpPr>
        <p:sp>
          <p:nvSpPr>
            <p:cNvPr id="25607" name="TextBox 85"/>
            <p:cNvSpPr txBox="1">
              <a:spLocks noChangeArrowheads="1"/>
            </p:cNvSpPr>
            <p:nvPr/>
          </p:nvSpPr>
          <p:spPr bwMode="auto">
            <a:xfrm>
              <a:off x="1219200" y="2362200"/>
              <a:ext cx="26161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w Cen MT" pitchFamily="34" charset="0"/>
                </a:rPr>
                <a:t>t</a:t>
              </a:r>
            </a:p>
          </p:txBody>
        </p:sp>
        <p:sp>
          <p:nvSpPr>
            <p:cNvPr id="25608" name="TextBox 90"/>
            <p:cNvSpPr txBox="1">
              <a:spLocks noChangeArrowheads="1"/>
            </p:cNvSpPr>
            <p:nvPr/>
          </p:nvSpPr>
          <p:spPr bwMode="auto">
            <a:xfrm>
              <a:off x="2895600" y="2362200"/>
              <a:ext cx="26161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w Cen MT" pitchFamily="34" charset="0"/>
                </a:rPr>
                <a:t>t</a:t>
              </a:r>
            </a:p>
          </p:txBody>
        </p:sp>
        <p:grpSp>
          <p:nvGrpSpPr>
            <p:cNvPr id="25609" name="Group 121"/>
            <p:cNvGrpSpPr>
              <a:grpSpLocks/>
            </p:cNvGrpSpPr>
            <p:nvPr/>
          </p:nvGrpSpPr>
          <p:grpSpPr bwMode="auto">
            <a:xfrm>
              <a:off x="0" y="1360601"/>
              <a:ext cx="3179763" cy="1009628"/>
              <a:chOff x="152400" y="1371752"/>
              <a:chExt cx="3179763" cy="1009628"/>
            </a:xfrm>
          </p:grpSpPr>
          <p:sp>
            <p:nvSpPr>
              <p:cNvPr id="25633" name="TextBox 86"/>
              <p:cNvSpPr txBox="1">
                <a:spLocks noChangeArrowheads="1"/>
              </p:cNvSpPr>
              <p:nvPr/>
            </p:nvSpPr>
            <p:spPr bwMode="auto">
              <a:xfrm>
                <a:off x="152400" y="1600200"/>
                <a:ext cx="30008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w Cen MT" pitchFamily="34" charset="0"/>
                  </a:rPr>
                  <a:t>e</a:t>
                </a:r>
              </a:p>
            </p:txBody>
          </p:sp>
          <p:grpSp>
            <p:nvGrpSpPr>
              <p:cNvPr id="25634" name="Group 120"/>
              <p:cNvGrpSpPr>
                <a:grpSpLocks/>
              </p:cNvGrpSpPr>
              <p:nvPr/>
            </p:nvGrpSpPr>
            <p:grpSpPr bwMode="auto">
              <a:xfrm>
                <a:off x="512763" y="1371752"/>
                <a:ext cx="2819400" cy="1009628"/>
                <a:chOff x="457007" y="1371752"/>
                <a:chExt cx="2819400" cy="1009628"/>
              </a:xfrm>
            </p:grpSpPr>
            <p:cxnSp>
              <p:nvCxnSpPr>
                <p:cNvPr id="84" name="Straight Arrow Connector 83"/>
                <p:cNvCxnSpPr/>
                <p:nvPr/>
              </p:nvCxnSpPr>
              <p:spPr>
                <a:xfrm rot="5400000" flipH="1" flipV="1">
                  <a:off x="-37263" y="1866008"/>
                  <a:ext cx="990127" cy="1587"/>
                </a:xfrm>
                <a:prstGeom prst="straightConnector1">
                  <a:avLst/>
                </a:prstGeom>
                <a:ln w="381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Arrow Connector 84"/>
                <p:cNvCxnSpPr/>
                <p:nvPr/>
              </p:nvCxnSpPr>
              <p:spPr>
                <a:xfrm>
                  <a:off x="457007" y="2361865"/>
                  <a:ext cx="1143000" cy="1587"/>
                </a:xfrm>
                <a:prstGeom prst="straightConnector1">
                  <a:avLst/>
                </a:prstGeom>
                <a:ln w="381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6" name="Freeform 85"/>
                <p:cNvSpPr/>
                <p:nvPr/>
              </p:nvSpPr>
              <p:spPr>
                <a:xfrm>
                  <a:off x="457007" y="1447902"/>
                  <a:ext cx="1058862" cy="607723"/>
                </a:xfrm>
                <a:custGeom>
                  <a:avLst/>
                  <a:gdLst>
                    <a:gd name="connsiteX0" fmla="*/ 0 w 1059366"/>
                    <a:gd name="connsiteY0" fmla="*/ 607741 h 607741"/>
                    <a:gd name="connsiteX1" fmla="*/ 234175 w 1059366"/>
                    <a:gd name="connsiteY1" fmla="*/ 284356 h 607741"/>
                    <a:gd name="connsiteX2" fmla="*/ 535258 w 1059366"/>
                    <a:gd name="connsiteY2" fmla="*/ 328961 h 607741"/>
                    <a:gd name="connsiteX3" fmla="*/ 925551 w 1059366"/>
                    <a:gd name="connsiteY3" fmla="*/ 39029 h 607741"/>
                    <a:gd name="connsiteX4" fmla="*/ 1059366 w 1059366"/>
                    <a:gd name="connsiteY4" fmla="*/ 94785 h 6077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59366" h="607741">
                      <a:moveTo>
                        <a:pt x="0" y="607741"/>
                      </a:moveTo>
                      <a:cubicBezTo>
                        <a:pt x="72482" y="469280"/>
                        <a:pt x="144965" y="330819"/>
                        <a:pt x="234175" y="284356"/>
                      </a:cubicBezTo>
                      <a:cubicBezTo>
                        <a:pt x="323385" y="237893"/>
                        <a:pt x="420029" y="369849"/>
                        <a:pt x="535258" y="328961"/>
                      </a:cubicBezTo>
                      <a:cubicBezTo>
                        <a:pt x="650487" y="288073"/>
                        <a:pt x="838200" y="78058"/>
                        <a:pt x="925551" y="39029"/>
                      </a:cubicBezTo>
                      <a:cubicBezTo>
                        <a:pt x="1012902" y="0"/>
                        <a:pt x="1036134" y="47392"/>
                        <a:pt x="1059366" y="94785"/>
                      </a:cubicBezTo>
                    </a:path>
                  </a:pathLst>
                </a:cu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cxnSp>
              <p:nvCxnSpPr>
                <p:cNvPr id="87" name="Straight Arrow Connector 86"/>
                <p:cNvCxnSpPr/>
                <p:nvPr/>
              </p:nvCxnSpPr>
              <p:spPr>
                <a:xfrm rot="5400000" flipH="1" flipV="1">
                  <a:off x="1629617" y="1875528"/>
                  <a:ext cx="1009168" cy="1587"/>
                </a:xfrm>
                <a:prstGeom prst="straightConnector1">
                  <a:avLst/>
                </a:prstGeom>
                <a:ln w="381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Arrow Connector 87"/>
                <p:cNvCxnSpPr/>
                <p:nvPr/>
              </p:nvCxnSpPr>
              <p:spPr>
                <a:xfrm>
                  <a:off x="2133407" y="2361865"/>
                  <a:ext cx="1143000" cy="1587"/>
                </a:xfrm>
                <a:prstGeom prst="straightConnector1">
                  <a:avLst/>
                </a:prstGeom>
                <a:ln w="381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9" name="Freeform 88"/>
                <p:cNvSpPr/>
                <p:nvPr/>
              </p:nvSpPr>
              <p:spPr>
                <a:xfrm>
                  <a:off x="2133407" y="1447902"/>
                  <a:ext cx="1058862" cy="607723"/>
                </a:xfrm>
                <a:custGeom>
                  <a:avLst/>
                  <a:gdLst>
                    <a:gd name="connsiteX0" fmla="*/ 0 w 1059366"/>
                    <a:gd name="connsiteY0" fmla="*/ 607741 h 607741"/>
                    <a:gd name="connsiteX1" fmla="*/ 234175 w 1059366"/>
                    <a:gd name="connsiteY1" fmla="*/ 284356 h 607741"/>
                    <a:gd name="connsiteX2" fmla="*/ 535258 w 1059366"/>
                    <a:gd name="connsiteY2" fmla="*/ 328961 h 607741"/>
                    <a:gd name="connsiteX3" fmla="*/ 925551 w 1059366"/>
                    <a:gd name="connsiteY3" fmla="*/ 39029 h 607741"/>
                    <a:gd name="connsiteX4" fmla="*/ 1059366 w 1059366"/>
                    <a:gd name="connsiteY4" fmla="*/ 94785 h 6077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59366" h="607741">
                      <a:moveTo>
                        <a:pt x="0" y="607741"/>
                      </a:moveTo>
                      <a:cubicBezTo>
                        <a:pt x="72482" y="469280"/>
                        <a:pt x="144965" y="330819"/>
                        <a:pt x="234175" y="284356"/>
                      </a:cubicBezTo>
                      <a:cubicBezTo>
                        <a:pt x="323385" y="237893"/>
                        <a:pt x="420029" y="369849"/>
                        <a:pt x="535258" y="328961"/>
                      </a:cubicBezTo>
                      <a:cubicBezTo>
                        <a:pt x="650487" y="288073"/>
                        <a:pt x="838200" y="78058"/>
                        <a:pt x="925551" y="39029"/>
                      </a:cubicBezTo>
                      <a:cubicBezTo>
                        <a:pt x="1012902" y="0"/>
                        <a:pt x="1036134" y="47392"/>
                        <a:pt x="1059366" y="94785"/>
                      </a:cubicBezTo>
                    </a:path>
                  </a:pathLst>
                </a:custGeom>
                <a:ln w="1270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5641" name="TextBox 91"/>
                <p:cNvSpPr txBox="1">
                  <a:spLocks noChangeArrowheads="1"/>
                </p:cNvSpPr>
                <p:nvPr/>
              </p:nvSpPr>
              <p:spPr bwMode="auto">
                <a:xfrm>
                  <a:off x="1752600" y="1600200"/>
                  <a:ext cx="415498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Tw Cen MT" pitchFamily="34" charset="0"/>
                    </a:rPr>
                    <a:t>e*</a:t>
                  </a:r>
                </a:p>
              </p:txBody>
            </p:sp>
            <p:cxnSp>
              <p:nvCxnSpPr>
                <p:cNvPr id="91" name="Straight Connector 90"/>
                <p:cNvCxnSpPr>
                  <a:stCxn id="89" idx="0"/>
                </p:cNvCxnSpPr>
                <p:nvPr/>
              </p:nvCxnSpPr>
              <p:spPr>
                <a:xfrm>
                  <a:off x="2133407" y="2055625"/>
                  <a:ext cx="152400" cy="1586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2285807" y="1817613"/>
                  <a:ext cx="152400" cy="1586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2438207" y="1728756"/>
                  <a:ext cx="152400" cy="1586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2593782" y="1785878"/>
                  <a:ext cx="152400" cy="1586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2746182" y="1733515"/>
                  <a:ext cx="152400" cy="158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2898582" y="1617684"/>
                  <a:ext cx="152400" cy="1586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3050982" y="1490744"/>
                  <a:ext cx="152400" cy="1586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rot="5400000" flipH="1" flipV="1">
                  <a:off x="2143789" y="1942172"/>
                  <a:ext cx="269746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rot="5400000" flipH="1" flipV="1">
                  <a:off x="2374737" y="1773183"/>
                  <a:ext cx="126939" cy="317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rot="5400000" flipH="1" flipV="1">
                  <a:off x="2549353" y="1757317"/>
                  <a:ext cx="88858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5400000" flipH="1" flipV="1">
                  <a:off x="2701753" y="1760490"/>
                  <a:ext cx="88858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rot="5400000" flipH="1" flipV="1">
                  <a:off x="2831940" y="1676392"/>
                  <a:ext cx="139633" cy="317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rot="5400000" flipH="1" flipV="1">
                  <a:off x="2973235" y="1557387"/>
                  <a:ext cx="169782" cy="158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5" name="Rectangle 54"/>
            <p:cNvSpPr/>
            <p:nvPr/>
          </p:nvSpPr>
          <p:spPr>
            <a:xfrm>
              <a:off x="5040313" y="1449444"/>
              <a:ext cx="1962150" cy="12376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Controller</a:t>
              </a:r>
            </a:p>
          </p:txBody>
        </p:sp>
        <p:grpSp>
          <p:nvGrpSpPr>
            <p:cNvPr id="25611" name="Group 131"/>
            <p:cNvGrpSpPr>
              <a:grpSpLocks/>
            </p:cNvGrpSpPr>
            <p:nvPr/>
          </p:nvGrpSpPr>
          <p:grpSpPr bwMode="auto">
            <a:xfrm>
              <a:off x="3531678" y="1328852"/>
              <a:ext cx="1172085" cy="1343206"/>
              <a:chOff x="3531678" y="1328852"/>
              <a:chExt cx="1172085" cy="1343206"/>
            </a:xfrm>
          </p:grpSpPr>
          <p:grpSp>
            <p:nvGrpSpPr>
              <p:cNvPr id="25625" name="Group 128"/>
              <p:cNvGrpSpPr>
                <a:grpSpLocks/>
              </p:cNvGrpSpPr>
              <p:nvPr/>
            </p:nvGrpSpPr>
            <p:grpSpPr bwMode="auto">
              <a:xfrm>
                <a:off x="3531678" y="1653640"/>
                <a:ext cx="1172085" cy="1018418"/>
                <a:chOff x="3587434" y="1664791"/>
                <a:chExt cx="1172085" cy="1018418"/>
              </a:xfrm>
            </p:grpSpPr>
            <p:cxnSp>
              <p:nvCxnSpPr>
                <p:cNvPr id="76" name="Straight Arrow Connector 75"/>
                <p:cNvCxnSpPr/>
                <p:nvPr/>
              </p:nvCxnSpPr>
              <p:spPr>
                <a:xfrm>
                  <a:off x="3616519" y="2349171"/>
                  <a:ext cx="1143000" cy="1587"/>
                </a:xfrm>
                <a:prstGeom prst="straightConnector1">
                  <a:avLst/>
                </a:prstGeom>
                <a:ln w="381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628" name="TextBox 123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3445728" y="1806497"/>
                  <a:ext cx="652743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Tw Cen MT" pitchFamily="34" charset="0"/>
                    </a:rPr>
                    <a:t>0010</a:t>
                  </a:r>
                </a:p>
              </p:txBody>
            </p:sp>
            <p:sp>
              <p:nvSpPr>
                <p:cNvPr id="25629" name="Rectangle 124"/>
                <p:cNvSpPr>
                  <a:spLocks noChangeArrowheads="1"/>
                </p:cNvSpPr>
                <p:nvPr/>
              </p:nvSpPr>
              <p:spPr bwMode="auto">
                <a:xfrm rot="-5400000">
                  <a:off x="3710372" y="1816978"/>
                  <a:ext cx="652743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Tw Cen MT" pitchFamily="34" charset="0"/>
                    </a:rPr>
                    <a:t>0101</a:t>
                  </a:r>
                </a:p>
              </p:txBody>
            </p:sp>
            <p:sp>
              <p:nvSpPr>
                <p:cNvPr id="25630" name="Rectangle 125"/>
                <p:cNvSpPr>
                  <a:spLocks noChangeArrowheads="1"/>
                </p:cNvSpPr>
                <p:nvPr/>
              </p:nvSpPr>
              <p:spPr bwMode="auto">
                <a:xfrm rot="-5400000">
                  <a:off x="3996587" y="1824412"/>
                  <a:ext cx="652743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Tw Cen MT" pitchFamily="34" charset="0"/>
                    </a:rPr>
                    <a:t>0011</a:t>
                  </a:r>
                </a:p>
              </p:txBody>
            </p:sp>
            <p:sp>
              <p:nvSpPr>
                <p:cNvPr id="25631" name="Rectangle 126"/>
                <p:cNvSpPr>
                  <a:spLocks noChangeArrowheads="1"/>
                </p:cNvSpPr>
                <p:nvPr/>
              </p:nvSpPr>
              <p:spPr bwMode="auto">
                <a:xfrm rot="-5400000">
                  <a:off x="4215899" y="1809543"/>
                  <a:ext cx="652743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Tw Cen MT" pitchFamily="34" charset="0"/>
                    </a:rPr>
                    <a:t>1011</a:t>
                  </a:r>
                </a:p>
              </p:txBody>
            </p:sp>
            <p:sp>
              <p:nvSpPr>
                <p:cNvPr id="25632" name="TextBox 127"/>
                <p:cNvSpPr txBox="1">
                  <a:spLocks noChangeArrowheads="1"/>
                </p:cNvSpPr>
                <p:nvPr/>
              </p:nvSpPr>
              <p:spPr bwMode="auto">
                <a:xfrm>
                  <a:off x="4296935" y="2313877"/>
                  <a:ext cx="391454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Tw Cen MT" pitchFamily="34" charset="0"/>
                    </a:rPr>
                    <a:t>∆t</a:t>
                  </a:r>
                </a:p>
              </p:txBody>
            </p:sp>
          </p:grpSp>
          <p:sp>
            <p:nvSpPr>
              <p:cNvPr id="25626" name="TextBox 130"/>
              <p:cNvSpPr txBox="1">
                <a:spLocks noChangeArrowheads="1"/>
              </p:cNvSpPr>
              <p:nvPr/>
            </p:nvSpPr>
            <p:spPr bwMode="auto">
              <a:xfrm>
                <a:off x="3757959" y="1328852"/>
                <a:ext cx="763351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w Cen MT" pitchFamily="34" charset="0"/>
                  </a:rPr>
                  <a:t>e*(∆t)</a:t>
                </a:r>
              </a:p>
            </p:txBody>
          </p:sp>
        </p:grpSp>
        <p:sp>
          <p:nvSpPr>
            <p:cNvPr id="57" name="Right Arrow 56"/>
            <p:cNvSpPr/>
            <p:nvPr/>
          </p:nvSpPr>
          <p:spPr>
            <a:xfrm>
              <a:off x="1582738" y="2017498"/>
              <a:ext cx="268287" cy="145980"/>
            </a:xfrm>
            <a:prstGeom prst="rightArrow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Right Arrow 57"/>
            <p:cNvSpPr/>
            <p:nvPr/>
          </p:nvSpPr>
          <p:spPr>
            <a:xfrm>
              <a:off x="3175000" y="2014325"/>
              <a:ext cx="266700" cy="144394"/>
            </a:xfrm>
            <a:prstGeom prst="rightArrow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Right Arrow 58"/>
            <p:cNvSpPr/>
            <p:nvPr/>
          </p:nvSpPr>
          <p:spPr>
            <a:xfrm>
              <a:off x="4679950" y="2003218"/>
              <a:ext cx="266700" cy="144393"/>
            </a:xfrm>
            <a:prstGeom prst="rightArrow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25615" name="Group 135"/>
            <p:cNvGrpSpPr>
              <a:grpSpLocks/>
            </p:cNvGrpSpPr>
            <p:nvPr/>
          </p:nvGrpSpPr>
          <p:grpSpPr bwMode="auto">
            <a:xfrm>
              <a:off x="7352829" y="1347437"/>
              <a:ext cx="1172046" cy="1343206"/>
              <a:chOff x="3531678" y="1328852"/>
              <a:chExt cx="1172046" cy="1343206"/>
            </a:xfrm>
          </p:grpSpPr>
          <p:grpSp>
            <p:nvGrpSpPr>
              <p:cNvPr id="25617" name="Group 128"/>
              <p:cNvGrpSpPr>
                <a:grpSpLocks/>
              </p:cNvGrpSpPr>
              <p:nvPr/>
            </p:nvGrpSpPr>
            <p:grpSpPr bwMode="auto">
              <a:xfrm>
                <a:off x="3531678" y="1653640"/>
                <a:ext cx="1172046" cy="1018418"/>
                <a:chOff x="3587434" y="1664791"/>
                <a:chExt cx="1172046" cy="1018418"/>
              </a:xfrm>
            </p:grpSpPr>
            <p:cxnSp>
              <p:nvCxnSpPr>
                <p:cNvPr id="68" name="Straight Arrow Connector 67"/>
                <p:cNvCxnSpPr/>
                <p:nvPr/>
              </p:nvCxnSpPr>
              <p:spPr>
                <a:xfrm>
                  <a:off x="3616480" y="2348040"/>
                  <a:ext cx="1143000" cy="1586"/>
                </a:xfrm>
                <a:prstGeom prst="straightConnector1">
                  <a:avLst/>
                </a:prstGeom>
                <a:ln w="381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620" name="TextBox 139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3445728" y="1806497"/>
                  <a:ext cx="652743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Tw Cen MT" pitchFamily="34" charset="0"/>
                    </a:rPr>
                    <a:t>1001</a:t>
                  </a:r>
                </a:p>
              </p:txBody>
            </p:sp>
            <p:sp>
              <p:nvSpPr>
                <p:cNvPr id="25621" name="Rectangle 140"/>
                <p:cNvSpPr>
                  <a:spLocks noChangeArrowheads="1"/>
                </p:cNvSpPr>
                <p:nvPr/>
              </p:nvSpPr>
              <p:spPr bwMode="auto">
                <a:xfrm rot="-5400000">
                  <a:off x="3710372" y="1816978"/>
                  <a:ext cx="652743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Tw Cen MT" pitchFamily="34" charset="0"/>
                    </a:rPr>
                    <a:t>0010</a:t>
                  </a:r>
                </a:p>
              </p:txBody>
            </p:sp>
            <p:sp>
              <p:nvSpPr>
                <p:cNvPr id="25622" name="Rectangle 141"/>
                <p:cNvSpPr>
                  <a:spLocks noChangeArrowheads="1"/>
                </p:cNvSpPr>
                <p:nvPr/>
              </p:nvSpPr>
              <p:spPr bwMode="auto">
                <a:xfrm rot="-5400000">
                  <a:off x="3996587" y="1824412"/>
                  <a:ext cx="652743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Tw Cen MT" pitchFamily="34" charset="0"/>
                    </a:rPr>
                    <a:t>1010</a:t>
                  </a:r>
                </a:p>
              </p:txBody>
            </p:sp>
            <p:sp>
              <p:nvSpPr>
                <p:cNvPr id="25623" name="Rectangle 142"/>
                <p:cNvSpPr>
                  <a:spLocks noChangeArrowheads="1"/>
                </p:cNvSpPr>
                <p:nvPr/>
              </p:nvSpPr>
              <p:spPr bwMode="auto">
                <a:xfrm rot="-5400000">
                  <a:off x="4215899" y="1809543"/>
                  <a:ext cx="652743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Tw Cen MT" pitchFamily="34" charset="0"/>
                    </a:rPr>
                    <a:t>0101</a:t>
                  </a:r>
                </a:p>
              </p:txBody>
            </p:sp>
            <p:sp>
              <p:nvSpPr>
                <p:cNvPr id="25624" name="TextBox 143"/>
                <p:cNvSpPr txBox="1">
                  <a:spLocks noChangeArrowheads="1"/>
                </p:cNvSpPr>
                <p:nvPr/>
              </p:nvSpPr>
              <p:spPr bwMode="auto">
                <a:xfrm>
                  <a:off x="4296935" y="2313877"/>
                  <a:ext cx="391454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Tw Cen MT" pitchFamily="34" charset="0"/>
                    </a:rPr>
                    <a:t>∆t</a:t>
                  </a:r>
                </a:p>
              </p:txBody>
            </p:sp>
          </p:grpSp>
          <p:sp>
            <p:nvSpPr>
              <p:cNvPr id="25618" name="TextBox 137"/>
              <p:cNvSpPr txBox="1">
                <a:spLocks noChangeArrowheads="1"/>
              </p:cNvSpPr>
              <p:nvPr/>
            </p:nvSpPr>
            <p:spPr bwMode="auto">
              <a:xfrm>
                <a:off x="3757959" y="1328852"/>
                <a:ext cx="76976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w Cen MT" pitchFamily="34" charset="0"/>
                  </a:rPr>
                  <a:t>u*(∆t)</a:t>
                </a:r>
              </a:p>
            </p:txBody>
          </p:sp>
        </p:grpSp>
        <p:sp>
          <p:nvSpPr>
            <p:cNvPr id="61" name="Right Arrow 60"/>
            <p:cNvSpPr/>
            <p:nvPr/>
          </p:nvSpPr>
          <p:spPr>
            <a:xfrm>
              <a:off x="7118350" y="2033365"/>
              <a:ext cx="266700" cy="144394"/>
            </a:xfrm>
            <a:prstGeom prst="rightArrow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25606" name="Picture 2" descr="http://www.coe.montana.edu/ee/seniordesign/archive/FL05/robot_radio/images/robo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89463" y="3276600"/>
            <a:ext cx="2649537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Analog systems are typically what engineers need to analyze. ADCs are used to turn analog information into digital data.</a:t>
            </a:r>
          </a:p>
        </p:txBody>
      </p:sp>
      <p:pic>
        <p:nvPicPr>
          <p:cNvPr id="4096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038600"/>
            <a:ext cx="3471863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4038600"/>
            <a:ext cx="3613150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Rectangle 6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Process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sz="half" idx="4294967295"/>
          </p:nvPr>
        </p:nvSpPr>
        <p:spPr>
          <a:xfrm>
            <a:off x="838200" y="1798638"/>
            <a:ext cx="8077200" cy="4525962"/>
          </a:xfrm>
        </p:spPr>
        <p:txBody>
          <a:bodyPr/>
          <a:lstStyle/>
          <a:p>
            <a:r>
              <a:rPr lang="en-US" sz="2800"/>
              <a:t>Sampling, Quantification, Encoding</a:t>
            </a:r>
          </a:p>
          <a:p>
            <a:endParaRPr lang="en-US" sz="2800"/>
          </a:p>
        </p:txBody>
      </p:sp>
      <p:graphicFrame>
        <p:nvGraphicFramePr>
          <p:cNvPr id="44036" name="Group 4"/>
          <p:cNvGraphicFramePr>
            <a:graphicFrameLocks noGrp="1"/>
          </p:cNvGraphicFramePr>
          <p:nvPr>
            <p:ph sz="quarter" idx="4294967295"/>
          </p:nvPr>
        </p:nvGraphicFramePr>
        <p:xfrm>
          <a:off x="3429000" y="2359025"/>
          <a:ext cx="2795588" cy="4511040"/>
        </p:xfrm>
        <a:graphic>
          <a:graphicData uri="http://schemas.openxmlformats.org/drawingml/2006/table">
            <a:tbl>
              <a:tblPr/>
              <a:tblGrid>
                <a:gridCol w="1030288"/>
                <a:gridCol w="1765300"/>
              </a:tblGrid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Output States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Discrete Voltage Ranges (V)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0.00-1.25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1.25-2.50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2.50-3.75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3.75-5.00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5.00-6.25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6.25-7.50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7.50-8.75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8.75-10.0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40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2362200"/>
            <a:ext cx="307975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4069" name="Group 37"/>
          <p:cNvGraphicFramePr>
            <a:graphicFrameLocks noGrp="1"/>
          </p:cNvGraphicFramePr>
          <p:nvPr>
            <p:ph sz="quarter" idx="4294967295"/>
          </p:nvPr>
        </p:nvGraphicFramePr>
        <p:xfrm>
          <a:off x="6400800" y="2514600"/>
          <a:ext cx="2590800" cy="4175760"/>
        </p:xfrm>
        <a:graphic>
          <a:graphicData uri="http://schemas.openxmlformats.org/drawingml/2006/table">
            <a:tbl>
              <a:tblPr/>
              <a:tblGrid>
                <a:gridCol w="762000"/>
                <a:gridCol w="1828800"/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Out-put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Binary Equivalent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4000"/>
              <a:t>Resolution, Accuracy, and Conversion time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Resolution – Number of discrete values it can produce over the range of analog values; Q=R/N</a:t>
            </a:r>
          </a:p>
          <a:p>
            <a:r>
              <a:rPr lang="en-US"/>
              <a:t>Accuracy – Improved by increasing sampling rate and resolution.</a:t>
            </a:r>
          </a:p>
          <a:p>
            <a:r>
              <a:rPr lang="en-US"/>
              <a:t>Time – Based on number of steps required in the conversion process.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Comparing types of ADCs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Flash ADC</a:t>
            </a:r>
          </a:p>
          <a:p>
            <a:r>
              <a:rPr lang="en-US" smtClean="0"/>
              <a:t>Wilkinson </a:t>
            </a:r>
            <a:r>
              <a:rPr lang="en-US" dirty="0"/>
              <a:t>ADC </a:t>
            </a:r>
          </a:p>
          <a:p>
            <a:r>
              <a:rPr lang="en-US" dirty="0"/>
              <a:t>Integrating ADC</a:t>
            </a:r>
          </a:p>
          <a:p>
            <a:r>
              <a:rPr lang="en-US" dirty="0"/>
              <a:t>Successive Approximation Converter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Flash ADC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4294967295"/>
          </p:nvPr>
        </p:nvSpPr>
        <p:spPr>
          <a:xfrm>
            <a:off x="381000" y="2017713"/>
            <a:ext cx="7772400" cy="4114800"/>
          </a:xfrm>
        </p:spPr>
        <p:txBody>
          <a:bodyPr/>
          <a:lstStyle/>
          <a:p>
            <a:r>
              <a:rPr lang="en-US"/>
              <a:t>Speed: High</a:t>
            </a:r>
          </a:p>
          <a:p>
            <a:r>
              <a:rPr lang="en-US"/>
              <a:t>Cost: High</a:t>
            </a:r>
          </a:p>
          <a:p>
            <a:r>
              <a:rPr lang="en-US"/>
              <a:t>Accuracy: Low</a:t>
            </a:r>
          </a:p>
        </p:txBody>
      </p:sp>
      <p:pic>
        <p:nvPicPr>
          <p:cNvPr id="49156" name="Picture 4" descr="clip_image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2209800"/>
            <a:ext cx="36290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Wilkinson ADC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4294967295"/>
          </p:nvPr>
        </p:nvSpPr>
        <p:spPr>
          <a:xfrm>
            <a:off x="381000" y="2017713"/>
            <a:ext cx="7772400" cy="4114800"/>
          </a:xfrm>
        </p:spPr>
        <p:txBody>
          <a:bodyPr/>
          <a:lstStyle/>
          <a:p>
            <a:r>
              <a:rPr lang="en-US"/>
              <a:t>Speed: High</a:t>
            </a:r>
          </a:p>
          <a:p>
            <a:r>
              <a:rPr lang="en-US"/>
              <a:t>Cost: High</a:t>
            </a:r>
          </a:p>
          <a:p>
            <a:r>
              <a:rPr lang="en-US"/>
              <a:t>Accuracy: High</a:t>
            </a:r>
          </a:p>
          <a:p>
            <a:endParaRPr lang="en-US"/>
          </a:p>
          <a:p>
            <a:endParaRPr lang="en-US"/>
          </a:p>
        </p:txBody>
      </p:sp>
      <p:grpSp>
        <p:nvGrpSpPr>
          <p:cNvPr id="53252" name="Group 4"/>
          <p:cNvGrpSpPr>
            <a:grpSpLocks/>
          </p:cNvGrpSpPr>
          <p:nvPr/>
        </p:nvGrpSpPr>
        <p:grpSpPr bwMode="auto">
          <a:xfrm>
            <a:off x="4038600" y="2514600"/>
            <a:ext cx="4724400" cy="4297363"/>
            <a:chOff x="338" y="6858"/>
            <a:chExt cx="11117" cy="9712"/>
          </a:xfrm>
        </p:grpSpPr>
        <p:pic>
          <p:nvPicPr>
            <p:cNvPr id="53253" name="Picture 5" descr="wilkinson adc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8" y="6858"/>
              <a:ext cx="11117" cy="6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3254" name="Group 6"/>
            <p:cNvGrpSpPr>
              <a:grpSpLocks/>
            </p:cNvGrpSpPr>
            <p:nvPr/>
          </p:nvGrpSpPr>
          <p:grpSpPr bwMode="auto">
            <a:xfrm>
              <a:off x="338" y="9602"/>
              <a:ext cx="11117" cy="6968"/>
              <a:chOff x="338" y="9602"/>
              <a:chExt cx="11117" cy="6968"/>
            </a:xfrm>
          </p:grpSpPr>
          <p:sp>
            <p:nvSpPr>
              <p:cNvPr id="53255" name="Rectangle 7"/>
              <p:cNvSpPr>
                <a:spLocks noChangeArrowheads="1"/>
              </p:cNvSpPr>
              <p:nvPr/>
            </p:nvSpPr>
            <p:spPr bwMode="auto">
              <a:xfrm>
                <a:off x="338" y="9602"/>
                <a:ext cx="11117" cy="851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3256" name="Text Box 8"/>
              <p:cNvSpPr txBox="1">
                <a:spLocks noChangeArrowheads="1"/>
              </p:cNvSpPr>
              <p:nvPr/>
            </p:nvSpPr>
            <p:spPr bwMode="auto">
              <a:xfrm>
                <a:off x="2172" y="13334"/>
                <a:ext cx="6915" cy="3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200">
                    <a:solidFill>
                      <a:srgbClr val="000000"/>
                    </a:solidFill>
                    <a:latin typeface="Helvetica" pitchFamily="34" charset="0"/>
                  </a:rPr>
                  <a:t>Wilkinson Analog Digital Converter (ADC) circuit schematic diagram </a:t>
                </a:r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Integrating ADC 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4294967295"/>
          </p:nvPr>
        </p:nvSpPr>
        <p:spPr>
          <a:xfrm>
            <a:off x="381000" y="2017713"/>
            <a:ext cx="7772400" cy="4114800"/>
          </a:xfrm>
        </p:spPr>
        <p:txBody>
          <a:bodyPr/>
          <a:lstStyle/>
          <a:p>
            <a:r>
              <a:rPr lang="en-US"/>
              <a:t>Speed: Low</a:t>
            </a:r>
          </a:p>
          <a:p>
            <a:r>
              <a:rPr lang="en-US"/>
              <a:t>Cost: Low</a:t>
            </a:r>
          </a:p>
          <a:p>
            <a:r>
              <a:rPr lang="en-US"/>
              <a:t>Accuracy: High</a:t>
            </a:r>
          </a:p>
        </p:txBody>
      </p:sp>
      <p:pic>
        <p:nvPicPr>
          <p:cNvPr id="55300" name="Picture 5" descr="Figure 1a and 1b. Single-slope architecture.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232150"/>
            <a:ext cx="3733800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530</TotalTime>
  <Words>1155</Words>
  <Application>Microsoft Macintosh PowerPoint</Application>
  <PresentationFormat>On-screen Show (4:3)</PresentationFormat>
  <Paragraphs>291</Paragraphs>
  <Slides>21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Blends</vt:lpstr>
      <vt:lpstr>Analog to Digital Converters (ADC)</vt:lpstr>
      <vt:lpstr>Topics</vt:lpstr>
      <vt:lpstr>PowerPoint Presentation</vt:lpstr>
      <vt:lpstr>Process</vt:lpstr>
      <vt:lpstr>Resolution, Accuracy, and Conversion time</vt:lpstr>
      <vt:lpstr>Comparing types of ADCs</vt:lpstr>
      <vt:lpstr>Flash ADC</vt:lpstr>
      <vt:lpstr>Wilkinson ADC</vt:lpstr>
      <vt:lpstr>Integrating ADC </vt:lpstr>
      <vt:lpstr>Successive Approximation Converter</vt:lpstr>
      <vt:lpstr>Successive Approximation ADC Example</vt:lpstr>
      <vt:lpstr>Successive Approximation ADC Example</vt:lpstr>
      <vt:lpstr>Successive Approximation ADC Example</vt:lpstr>
      <vt:lpstr>Successive Approximation ADC Example</vt:lpstr>
      <vt:lpstr>Successive Approximation ADC Example</vt:lpstr>
      <vt:lpstr>Successive Approximation ADC Example</vt:lpstr>
      <vt:lpstr>Successive Approximation ADC Example</vt:lpstr>
      <vt:lpstr>Successive Approximation ADC Example</vt:lpstr>
      <vt:lpstr>Successive Approximation ADC Example</vt:lpstr>
      <vt:lpstr>Successive Approximation ADC Example</vt:lpstr>
      <vt:lpstr>ADC Applications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Steele</dc:creator>
  <cp:lastModifiedBy>I.N.F.N. - Sezione di Trieste</cp:lastModifiedBy>
  <cp:revision>58</cp:revision>
  <dcterms:created xsi:type="dcterms:W3CDTF">2010-09-25T16:42:07Z</dcterms:created>
  <dcterms:modified xsi:type="dcterms:W3CDTF">2015-05-03T11:11:28Z</dcterms:modified>
</cp:coreProperties>
</file>